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402" r:id="rId2"/>
    <p:sldId id="354" r:id="rId3"/>
    <p:sldId id="473" r:id="rId4"/>
    <p:sldId id="428" r:id="rId5"/>
    <p:sldId id="466" r:id="rId6"/>
    <p:sldId id="467" r:id="rId7"/>
    <p:sldId id="468" r:id="rId8"/>
    <p:sldId id="469" r:id="rId9"/>
    <p:sldId id="442" r:id="rId10"/>
    <p:sldId id="443" r:id="rId11"/>
    <p:sldId id="444" r:id="rId12"/>
    <p:sldId id="445" r:id="rId13"/>
    <p:sldId id="446" r:id="rId14"/>
    <p:sldId id="447" r:id="rId15"/>
    <p:sldId id="450" r:id="rId16"/>
    <p:sldId id="448" r:id="rId17"/>
    <p:sldId id="449" r:id="rId18"/>
    <p:sldId id="451" r:id="rId19"/>
    <p:sldId id="452" r:id="rId20"/>
    <p:sldId id="453" r:id="rId21"/>
    <p:sldId id="454" r:id="rId22"/>
    <p:sldId id="455" r:id="rId23"/>
    <p:sldId id="412" r:id="rId24"/>
    <p:sldId id="476" r:id="rId25"/>
    <p:sldId id="475" r:id="rId26"/>
    <p:sldId id="437" r:id="rId27"/>
    <p:sldId id="436" r:id="rId28"/>
    <p:sldId id="392" r:id="rId2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F99C"/>
    <a:srgbClr val="BADD97"/>
    <a:srgbClr val="FDFEFC"/>
    <a:srgbClr val="62FB25"/>
    <a:srgbClr val="EA72B7"/>
    <a:srgbClr val="1F66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00" autoAdjust="0"/>
    <p:restoredTop sz="94660"/>
  </p:normalViewPr>
  <p:slideViewPr>
    <p:cSldViewPr snapToGrid="0">
      <p:cViewPr varScale="1">
        <p:scale>
          <a:sx n="59" d="100"/>
          <a:sy n="59" d="100"/>
        </p:scale>
        <p:origin x="72" y="1325"/>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181822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3085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4496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59129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5" name="Espaço Reservado para Rodapé 4"/>
          <p:cNvSpPr>
            <a:spLocks noGrp="1"/>
          </p:cNvSpPr>
          <p:nvPr>
            <p:ph type="ftr" sz="quarter" idx="11"/>
          </p:nvPr>
        </p:nvSpPr>
        <p:spPr/>
        <p:txBody>
          <a:bodyPr/>
          <a:lstStyle/>
          <a:p>
            <a:endParaRPr lang="en-US" dirty="0"/>
          </a:p>
        </p:txBody>
      </p:sp>
      <p:sp>
        <p:nvSpPr>
          <p:cNvPr id="6" name="Espaço Reservado para Número de Slide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9070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76775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8" name="Espaço Reservado para Rodapé 7"/>
          <p:cNvSpPr>
            <a:spLocks noGrp="1"/>
          </p:cNvSpPr>
          <p:nvPr>
            <p:ph type="ftr" sz="quarter" idx="11"/>
          </p:nvPr>
        </p:nvSpPr>
        <p:spPr/>
        <p:txBody>
          <a:bodyPr/>
          <a:lstStyle/>
          <a:p>
            <a:endParaRPr lang="en-US" dirty="0"/>
          </a:p>
        </p:txBody>
      </p:sp>
      <p:sp>
        <p:nvSpPr>
          <p:cNvPr id="9" name="Espaço Reservado para Número de Slide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6989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4" name="Espaço Reservado para Rodapé 3"/>
          <p:cNvSpPr>
            <a:spLocks noGrp="1"/>
          </p:cNvSpPr>
          <p:nvPr>
            <p:ph type="ftr" sz="quarter" idx="11"/>
          </p:nvPr>
        </p:nvSpPr>
        <p:spPr/>
        <p:txBody>
          <a:bodyPr/>
          <a:lstStyle/>
          <a:p>
            <a:endParaRPr lang="en-US" dirty="0"/>
          </a:p>
        </p:txBody>
      </p:sp>
      <p:sp>
        <p:nvSpPr>
          <p:cNvPr id="5" name="Espaço Reservado para Número de Slide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247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3" name="Espaço Reservado para Rodapé 2"/>
          <p:cNvSpPr>
            <a:spLocks noGrp="1"/>
          </p:cNvSpPr>
          <p:nvPr>
            <p:ph type="ftr" sz="quarter" idx="11"/>
          </p:nvPr>
        </p:nvSpPr>
        <p:spPr/>
        <p:txBody>
          <a:bodyPr/>
          <a:lstStyle/>
          <a:p>
            <a:endParaRPr lang="en-US" dirty="0"/>
          </a:p>
        </p:txBody>
      </p:sp>
      <p:sp>
        <p:nvSpPr>
          <p:cNvPr id="4" name="Espaço Reservado para Número de Slide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0364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2345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B61BEF0D-F0BB-DE4B-95CE-6DB70DBA9567}" type="datetimeFigureOut">
              <a:rPr lang="en-US" smtClean="0"/>
              <a:pPr/>
              <a:t>7/20/2026</a:t>
            </a:fld>
            <a:endParaRPr lang="en-US" dirty="0"/>
          </a:p>
        </p:txBody>
      </p:sp>
      <p:sp>
        <p:nvSpPr>
          <p:cNvPr id="6" name="Espaço Reservado para Rodapé 5"/>
          <p:cNvSpPr>
            <a:spLocks noGrp="1"/>
          </p:cNvSpPr>
          <p:nvPr>
            <p:ph type="ftr" sz="quarter" idx="11"/>
          </p:nvPr>
        </p:nvSpPr>
        <p:spPr/>
        <p:txBody>
          <a:bodyPr/>
          <a:lstStyle/>
          <a:p>
            <a:endParaRPr lang="en-US" dirty="0"/>
          </a:p>
        </p:txBody>
      </p:sp>
      <p:sp>
        <p:nvSpPr>
          <p:cNvPr id="7" name="Espaço Reservado para Número de Slide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53167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BF99C">
            <a:alpha val="85098"/>
          </a:srgbClr>
        </a:solid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7/20/2026</a:t>
            </a:fld>
            <a:endParaRPr lang="en-US" dirty="0"/>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3870109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C80052C-01DA-20E7-6105-124ADF12B27F}"/>
              </a:ext>
            </a:extLst>
          </p:cNvPr>
          <p:cNvSpPr txBox="1"/>
          <p:nvPr/>
        </p:nvSpPr>
        <p:spPr>
          <a:xfrm>
            <a:off x="493593" y="507751"/>
            <a:ext cx="11204813" cy="5371342"/>
          </a:xfrm>
          <a:prstGeom prst="rect">
            <a:avLst/>
          </a:prstGeom>
          <a:noFill/>
        </p:spPr>
        <p:txBody>
          <a:bodyPr wrap="square" rtlCol="0">
            <a:spAutoFit/>
          </a:bodyPr>
          <a:lstStyle/>
          <a:p>
            <a:pPr algn="ctr">
              <a:lnSpc>
                <a:spcPct val="150000"/>
              </a:lnSpc>
            </a:pPr>
            <a:r>
              <a:rPr lang="pt-BR" sz="3200" b="1" dirty="0"/>
              <a:t>Prezado(a) expositor(a),</a:t>
            </a:r>
          </a:p>
          <a:p>
            <a:pPr algn="just">
              <a:lnSpc>
                <a:spcPct val="150000"/>
              </a:lnSpc>
            </a:pPr>
            <a:r>
              <a:rPr lang="pt-BR" sz="2400" dirty="0"/>
              <a:t>Este material é um apoio ao seu trabalho na divulgação da Doutrina Espírita. Recomendamos que cada tema seja aprofundado por meio do estudo das Obras Básicas da Codificação Espírita. As obras de Francisco Cândido Xavier, sob a orientação do espírito Emmanuel, oferecem valioso complemento para reflexão e enriquecimento doutrinário. Desejamos a você um estudo proveitoso e uma palestra edificante. Se este conteúdo contribuir para o fortalecimento do seu trabalho, seu propósito estará plenamente alcançado.</a:t>
            </a:r>
          </a:p>
          <a:p>
            <a:pPr algn="ctr">
              <a:lnSpc>
                <a:spcPct val="150000"/>
              </a:lnSpc>
            </a:pPr>
            <a:r>
              <a:rPr lang="pt-BR" sz="3200" b="1" dirty="0"/>
              <a:t>Com estima fraterna “Espiritismo Para Você.”</a:t>
            </a:r>
            <a:endParaRPr lang="pt-BR" sz="3200" dirty="0"/>
          </a:p>
        </p:txBody>
      </p:sp>
    </p:spTree>
    <p:extLst>
      <p:ext uri="{BB962C8B-B14F-4D97-AF65-F5344CB8AC3E}">
        <p14:creationId xmlns:p14="http://schemas.microsoft.com/office/powerpoint/2010/main" val="880853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49E3F-E995-52AA-757F-7E3B12029430}"/>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8BF9AFA7-0950-6BBC-8333-96FC2055AB9F}"/>
              </a:ext>
            </a:extLst>
          </p:cNvPr>
          <p:cNvSpPr txBox="1"/>
          <p:nvPr/>
        </p:nvSpPr>
        <p:spPr>
          <a:xfrm>
            <a:off x="1471749" y="1037292"/>
            <a:ext cx="9248502" cy="3894015"/>
          </a:xfrm>
          <a:prstGeom prst="rect">
            <a:avLst/>
          </a:prstGeom>
          <a:noFill/>
        </p:spPr>
        <p:txBody>
          <a:bodyPr wrap="square">
            <a:spAutoFit/>
          </a:bodyPr>
          <a:lstStyle/>
          <a:p>
            <a:pPr>
              <a:lnSpc>
                <a:spcPct val="200000"/>
              </a:lnSpc>
            </a:pPr>
            <a:r>
              <a:rPr lang="pt-BR" sz="3200" b="1" dirty="0"/>
              <a:t>2. O Filho</a:t>
            </a:r>
          </a:p>
          <a:p>
            <a:pPr>
              <a:lnSpc>
                <a:spcPct val="200000"/>
              </a:lnSpc>
            </a:pPr>
            <a:r>
              <a:rPr lang="pt-BR" sz="3200" b="1" dirty="0"/>
              <a:t> Representa: Jesus Cristo.</a:t>
            </a:r>
          </a:p>
          <a:p>
            <a:pPr algn="just">
              <a:lnSpc>
                <a:spcPct val="200000"/>
              </a:lnSpc>
            </a:pPr>
            <a:r>
              <a:rPr lang="pt-BR" sz="3200" b="1" dirty="0"/>
              <a:t> As bodas simbolizam a união da criatura com os ensinamentos do Cristo.</a:t>
            </a:r>
          </a:p>
        </p:txBody>
      </p:sp>
    </p:spTree>
    <p:extLst>
      <p:ext uri="{BB962C8B-B14F-4D97-AF65-F5344CB8AC3E}">
        <p14:creationId xmlns:p14="http://schemas.microsoft.com/office/powerpoint/2010/main" val="2643321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39F12428-9D40-00E8-B81A-5157474B9CA2}"/>
              </a:ext>
            </a:extLst>
          </p:cNvPr>
          <p:cNvSpPr txBox="1"/>
          <p:nvPr/>
        </p:nvSpPr>
        <p:spPr>
          <a:xfrm>
            <a:off x="1201782" y="1141795"/>
            <a:ext cx="9993086" cy="4125040"/>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3. As Bodas representam:</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Reino dos Céus;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Evangelho;</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Renovação espiritual;</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Felicidade conquistada pela transformação moral.</a:t>
            </a:r>
          </a:p>
        </p:txBody>
      </p:sp>
    </p:spTree>
    <p:extLst>
      <p:ext uri="{BB962C8B-B14F-4D97-AF65-F5344CB8AC3E}">
        <p14:creationId xmlns:p14="http://schemas.microsoft.com/office/powerpoint/2010/main" val="2782162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348E387A-0DCE-5DC8-C7FD-7D99820C86CF}"/>
              </a:ext>
            </a:extLst>
          </p:cNvPr>
          <p:cNvSpPr txBox="1"/>
          <p:nvPr/>
        </p:nvSpPr>
        <p:spPr>
          <a:xfrm>
            <a:off x="888274" y="728584"/>
            <a:ext cx="10123714" cy="2923301"/>
          </a:xfrm>
          <a:prstGeom prst="rect">
            <a:avLst/>
          </a:prstGeom>
          <a:noFill/>
        </p:spPr>
        <p:txBody>
          <a:bodyPr wrap="square">
            <a:spAutoFit/>
          </a:bodyPr>
          <a:lstStyle/>
          <a:p>
            <a:pPr>
              <a:lnSpc>
                <a:spcPct val="150000"/>
              </a:lnSpc>
              <a:spcAft>
                <a:spcPts val="800"/>
              </a:spcAft>
              <a:buNone/>
            </a:pPr>
            <a:r>
              <a:rPr lang="pt-BR" sz="2800" b="1" kern="100" dirty="0">
                <a:effectLst/>
                <a:latin typeface="Aptos" panose="020B0004020202020204" pitchFamily="34" charset="0"/>
                <a:ea typeface="Aptos" panose="020B0004020202020204" pitchFamily="34" charset="0"/>
                <a:cs typeface="Times New Roman" panose="02020603050405020304" pitchFamily="18" charset="0"/>
              </a:rPr>
              <a:t>4. Os Primeiros Convidados representam aqueles que:</a:t>
            </a:r>
          </a:p>
          <a:p>
            <a:pPr>
              <a:lnSpc>
                <a:spcPct val="150000"/>
              </a:lnSpc>
              <a:spcAft>
                <a:spcPts val="800"/>
              </a:spcAft>
              <a:buNone/>
            </a:pPr>
            <a:r>
              <a:rPr lang="pt-BR" sz="2800" b="1" kern="100" dirty="0">
                <a:effectLst/>
                <a:latin typeface="Aptos" panose="020B0004020202020204" pitchFamily="34" charset="0"/>
                <a:ea typeface="Aptos" panose="020B0004020202020204" pitchFamily="34" charset="0"/>
                <a:cs typeface="Times New Roman" panose="02020603050405020304" pitchFamily="18" charset="0"/>
              </a:rPr>
              <a:t>• receberam primeiro a revelação divina;</a:t>
            </a:r>
          </a:p>
          <a:p>
            <a:pPr>
              <a:lnSpc>
                <a:spcPct val="150000"/>
              </a:lnSpc>
              <a:spcAft>
                <a:spcPts val="800"/>
              </a:spcAft>
              <a:buNone/>
            </a:pPr>
            <a:r>
              <a:rPr lang="pt-BR" sz="2800" b="1" kern="100" dirty="0">
                <a:effectLst/>
                <a:latin typeface="Aptos" panose="020B0004020202020204" pitchFamily="34" charset="0"/>
                <a:ea typeface="Aptos" panose="020B0004020202020204" pitchFamily="34" charset="0"/>
                <a:cs typeface="Times New Roman" panose="02020603050405020304" pitchFamily="18" charset="0"/>
              </a:rPr>
              <a:t>• conheciam a Lei;</a:t>
            </a:r>
          </a:p>
          <a:p>
            <a:pPr>
              <a:lnSpc>
                <a:spcPct val="150000"/>
              </a:lnSpc>
              <a:spcAft>
                <a:spcPts val="800"/>
              </a:spcAft>
              <a:buNone/>
            </a:pPr>
            <a:r>
              <a:rPr lang="pt-BR" sz="2800" b="1" kern="100" dirty="0">
                <a:effectLst/>
                <a:latin typeface="Aptos" panose="020B0004020202020204" pitchFamily="34" charset="0"/>
                <a:ea typeface="Aptos" panose="020B0004020202020204" pitchFamily="34" charset="0"/>
                <a:cs typeface="Times New Roman" panose="02020603050405020304" pitchFamily="18" charset="0"/>
              </a:rPr>
              <a:t>• recusaram viver seus ensinamentos.</a:t>
            </a:r>
          </a:p>
        </p:txBody>
      </p:sp>
      <p:sp>
        <p:nvSpPr>
          <p:cNvPr id="5" name="CaixaDeTexto 4">
            <a:extLst>
              <a:ext uri="{FF2B5EF4-FFF2-40B4-BE49-F238E27FC236}">
                <a16:creationId xmlns:a16="http://schemas.microsoft.com/office/drawing/2014/main" id="{5048093A-066E-EEB9-A207-0CE37CF90A60}"/>
              </a:ext>
            </a:extLst>
          </p:cNvPr>
          <p:cNvSpPr txBox="1"/>
          <p:nvPr/>
        </p:nvSpPr>
        <p:spPr>
          <a:xfrm>
            <a:off x="1034143" y="4160223"/>
            <a:ext cx="10123713" cy="1969193"/>
          </a:xfrm>
          <a:prstGeom prst="rect">
            <a:avLst/>
          </a:prstGeom>
          <a:noFill/>
        </p:spPr>
        <p:txBody>
          <a:bodyPr wrap="square">
            <a:spAutoFit/>
          </a:bodyPr>
          <a:lstStyle/>
          <a:p>
            <a:pPr algn="just">
              <a:lnSpc>
                <a:spcPct val="150000"/>
              </a:lnSpc>
              <a:spcAft>
                <a:spcPts val="800"/>
              </a:spcAft>
              <a:buNone/>
            </a:pPr>
            <a:r>
              <a:rPr lang="pt-BR" sz="2800" b="1" kern="100" dirty="0">
                <a:effectLst/>
                <a:latin typeface="Aptos" panose="020B0004020202020204" pitchFamily="34" charset="0"/>
                <a:ea typeface="Aptos" panose="020B0004020202020204" pitchFamily="34" charset="0"/>
                <a:cs typeface="Times New Roman" panose="02020603050405020304" pitchFamily="18" charset="0"/>
              </a:rPr>
              <a:t>Aplicação atual:  Também somos convidados diariamente e podemos recusar o Evangelho quando priorizamos interesses materiais.</a:t>
            </a:r>
          </a:p>
        </p:txBody>
      </p:sp>
    </p:spTree>
    <p:extLst>
      <p:ext uri="{BB962C8B-B14F-4D97-AF65-F5344CB8AC3E}">
        <p14:creationId xmlns:p14="http://schemas.microsoft.com/office/powerpoint/2010/main" val="2741567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6DF59D5-38F5-8FC0-F91E-11FA4BBC6CE2}"/>
              </a:ext>
            </a:extLst>
          </p:cNvPr>
          <p:cNvSpPr txBox="1"/>
          <p:nvPr/>
        </p:nvSpPr>
        <p:spPr>
          <a:xfrm>
            <a:off x="924197" y="631907"/>
            <a:ext cx="2609305" cy="630750"/>
          </a:xfrm>
          <a:prstGeom prst="rect">
            <a:avLst/>
          </a:prstGeom>
          <a:noFill/>
        </p:spPr>
        <p:txBody>
          <a:bodyPr wrap="square">
            <a:spAutoFit/>
          </a:bodyPr>
          <a:lstStyle/>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5. Os Servos</a:t>
            </a:r>
          </a:p>
        </p:txBody>
      </p:sp>
      <p:sp>
        <p:nvSpPr>
          <p:cNvPr id="5" name="CaixaDeTexto 4">
            <a:extLst>
              <a:ext uri="{FF2B5EF4-FFF2-40B4-BE49-F238E27FC236}">
                <a16:creationId xmlns:a16="http://schemas.microsoft.com/office/drawing/2014/main" id="{80470535-C1F4-EE48-60EA-132CDD3201AC}"/>
              </a:ext>
            </a:extLst>
          </p:cNvPr>
          <p:cNvSpPr txBox="1"/>
          <p:nvPr/>
        </p:nvSpPr>
        <p:spPr>
          <a:xfrm>
            <a:off x="806632" y="1294870"/>
            <a:ext cx="4927962" cy="4966296"/>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Representam:</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Profetas;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Apóstolos;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Missionários;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Espíritos superiores;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Trabalhadores do bem.</a:t>
            </a:r>
          </a:p>
        </p:txBody>
      </p:sp>
      <p:sp>
        <p:nvSpPr>
          <p:cNvPr id="7" name="CaixaDeTexto 6">
            <a:extLst>
              <a:ext uri="{FF2B5EF4-FFF2-40B4-BE49-F238E27FC236}">
                <a16:creationId xmlns:a16="http://schemas.microsoft.com/office/drawing/2014/main" id="{16E48BA9-0929-6478-5BCF-F58CD1369CF3}"/>
              </a:ext>
            </a:extLst>
          </p:cNvPr>
          <p:cNvSpPr txBox="1"/>
          <p:nvPr/>
        </p:nvSpPr>
        <p:spPr>
          <a:xfrm>
            <a:off x="5538652" y="1155618"/>
            <a:ext cx="5729151" cy="4966296"/>
          </a:xfrm>
          <a:prstGeom prst="rect">
            <a:avLst/>
          </a:prstGeom>
          <a:noFill/>
        </p:spPr>
        <p:txBody>
          <a:bodyPr wrap="square">
            <a:spAutoFit/>
          </a:bodyPr>
          <a:lstStyle/>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Hoje também representam:</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 Pais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 Educadores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 Expositores espíritas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 Amigos sinceros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 A própria consciência.</a:t>
            </a:r>
          </a:p>
        </p:txBody>
      </p:sp>
    </p:spTree>
    <p:extLst>
      <p:ext uri="{BB962C8B-B14F-4D97-AF65-F5344CB8AC3E}">
        <p14:creationId xmlns:p14="http://schemas.microsoft.com/office/powerpoint/2010/main" val="2138285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4242F85-566E-5F0F-DC32-94E9447B73A9}"/>
              </a:ext>
            </a:extLst>
          </p:cNvPr>
          <p:cNvSpPr txBox="1"/>
          <p:nvPr/>
        </p:nvSpPr>
        <p:spPr>
          <a:xfrm>
            <a:off x="669471" y="1108329"/>
            <a:ext cx="5282838" cy="4125040"/>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6. A Recusa ao Convite</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Os convidados preferiram:</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 campo;</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os negócios;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interesses pessoais.</a:t>
            </a:r>
          </a:p>
        </p:txBody>
      </p:sp>
      <p:sp>
        <p:nvSpPr>
          <p:cNvPr id="5" name="CaixaDeTexto 4">
            <a:extLst>
              <a:ext uri="{FF2B5EF4-FFF2-40B4-BE49-F238E27FC236}">
                <a16:creationId xmlns:a16="http://schemas.microsoft.com/office/drawing/2014/main" id="{94B30C4F-0AAC-6C2B-E17A-FFE072605C7B}"/>
              </a:ext>
            </a:extLst>
          </p:cNvPr>
          <p:cNvSpPr txBox="1"/>
          <p:nvPr/>
        </p:nvSpPr>
        <p:spPr>
          <a:xfrm>
            <a:off x="6383385" y="1210921"/>
            <a:ext cx="4978037" cy="3919856"/>
          </a:xfrm>
          <a:prstGeom prst="rect">
            <a:avLst/>
          </a:prstGeom>
          <a:noFill/>
        </p:spPr>
        <p:txBody>
          <a:bodyPr wrap="square">
            <a:spAutoFit/>
          </a:bodyPr>
          <a:lstStyle/>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Lição: </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Nem sempre recusamos Deus com palavras.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Muitas vezes recusamos com nossas escolhas.</a:t>
            </a:r>
          </a:p>
        </p:txBody>
      </p:sp>
    </p:spTree>
    <p:extLst>
      <p:ext uri="{BB962C8B-B14F-4D97-AF65-F5344CB8AC3E}">
        <p14:creationId xmlns:p14="http://schemas.microsoft.com/office/powerpoint/2010/main" val="3829535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58D873A8-7D6B-3D43-4D26-61498F2557BC}"/>
              </a:ext>
            </a:extLst>
          </p:cNvPr>
          <p:cNvSpPr txBox="1"/>
          <p:nvPr/>
        </p:nvSpPr>
        <p:spPr>
          <a:xfrm>
            <a:off x="359228" y="1092458"/>
            <a:ext cx="5388430" cy="3899337"/>
          </a:xfrm>
          <a:prstGeom prst="rect">
            <a:avLst/>
          </a:prstGeom>
          <a:noFill/>
        </p:spPr>
        <p:txBody>
          <a:bodyPr wrap="square">
            <a:spAutoFit/>
          </a:bodyPr>
          <a:lstStyle/>
          <a:p>
            <a:pPr algn="ctr">
              <a:lnSpc>
                <a:spcPct val="20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7. A Violência contra os Servos representa a perseguição aos mensageiros da verdade.</a:t>
            </a:r>
            <a:r>
              <a:rPr lang="pt-BR" sz="2800" b="1"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4" name="CaixaDeTexto 3">
            <a:extLst>
              <a:ext uri="{FF2B5EF4-FFF2-40B4-BE49-F238E27FC236}">
                <a16:creationId xmlns:a16="http://schemas.microsoft.com/office/drawing/2014/main" id="{F67A410C-B9D6-DF5C-1764-D78C8C7FFBC6}"/>
              </a:ext>
            </a:extLst>
          </p:cNvPr>
          <p:cNvSpPr txBox="1"/>
          <p:nvPr/>
        </p:nvSpPr>
        <p:spPr>
          <a:xfrm>
            <a:off x="5956664" y="1204195"/>
            <a:ext cx="4950822" cy="4125040"/>
          </a:xfrm>
          <a:prstGeom prst="rect">
            <a:avLst/>
          </a:prstGeom>
          <a:noFill/>
        </p:spPr>
        <p:txBody>
          <a:bodyPr wrap="square">
            <a:spAutoFit/>
          </a:bodyPr>
          <a:lstStyle/>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Exemplos: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Profetas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João Batista</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Apóstolos</a:t>
            </a:r>
          </a:p>
          <a:p>
            <a:pPr algn="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Missionários do bem.</a:t>
            </a:r>
          </a:p>
        </p:txBody>
      </p:sp>
    </p:spTree>
    <p:extLst>
      <p:ext uri="{BB962C8B-B14F-4D97-AF65-F5344CB8AC3E}">
        <p14:creationId xmlns:p14="http://schemas.microsoft.com/office/powerpoint/2010/main" val="3473129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8C494AC7-2916-BDE7-0A59-3C65B57711C8}"/>
              </a:ext>
            </a:extLst>
          </p:cNvPr>
          <p:cNvSpPr txBox="1"/>
          <p:nvPr/>
        </p:nvSpPr>
        <p:spPr>
          <a:xfrm>
            <a:off x="1171302" y="1560963"/>
            <a:ext cx="6093822" cy="1298432"/>
          </a:xfrm>
          <a:prstGeom prst="rect">
            <a:avLst/>
          </a:prstGeom>
          <a:noFill/>
        </p:spPr>
        <p:txBody>
          <a:bodyPr wrap="square">
            <a:spAutoFit/>
          </a:bodyPr>
          <a:lstStyle/>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8. Novo Convite</a:t>
            </a:r>
          </a:p>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a:t>
            </a:r>
            <a:r>
              <a:rPr lang="pt-BR" sz="3200" b="1" dirty="0">
                <a:effectLst/>
                <a:latin typeface="Aptos" panose="020B0004020202020204" pitchFamily="34" charset="0"/>
                <a:ea typeface="Aptos" panose="020B0004020202020204" pitchFamily="34" charset="0"/>
                <a:cs typeface="Times New Roman" panose="02020603050405020304" pitchFamily="18" charset="0"/>
              </a:rPr>
              <a:t>O Rei manda chamar todos.</a:t>
            </a:r>
            <a:endParaRPr lang="pt-BR" sz="3200" b="1" dirty="0"/>
          </a:p>
        </p:txBody>
      </p:sp>
      <p:sp>
        <p:nvSpPr>
          <p:cNvPr id="5" name="CaixaDeTexto 4">
            <a:extLst>
              <a:ext uri="{FF2B5EF4-FFF2-40B4-BE49-F238E27FC236}">
                <a16:creationId xmlns:a16="http://schemas.microsoft.com/office/drawing/2014/main" id="{20038D62-707A-A79F-B608-6BE5AE9A45AC}"/>
              </a:ext>
            </a:extLst>
          </p:cNvPr>
          <p:cNvSpPr txBox="1"/>
          <p:nvPr/>
        </p:nvSpPr>
        <p:spPr>
          <a:xfrm>
            <a:off x="3461657" y="3798748"/>
            <a:ext cx="7559040" cy="1968552"/>
          </a:xfrm>
          <a:prstGeom prst="rect">
            <a:avLst/>
          </a:prstGeom>
          <a:noFill/>
        </p:spPr>
        <p:txBody>
          <a:bodyPr wrap="square">
            <a:spAutoFit/>
          </a:bodyPr>
          <a:lstStyle/>
          <a:p>
            <a:pPr algn="just">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Lição:</a:t>
            </a:r>
          </a:p>
          <a:p>
            <a:pPr algn="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 misericórdia divina nunca se esgota.</a:t>
            </a:r>
          </a:p>
          <a:p>
            <a:pPr algn="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Sempre existe nova oportunidade.</a:t>
            </a:r>
          </a:p>
        </p:txBody>
      </p:sp>
    </p:spTree>
    <p:extLst>
      <p:ext uri="{BB962C8B-B14F-4D97-AF65-F5344CB8AC3E}">
        <p14:creationId xmlns:p14="http://schemas.microsoft.com/office/powerpoint/2010/main" val="1547425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C3E8C60-1E1A-F5B7-0BAE-0CE1EEC1EBFE}"/>
              </a:ext>
            </a:extLst>
          </p:cNvPr>
          <p:cNvSpPr txBox="1"/>
          <p:nvPr/>
        </p:nvSpPr>
        <p:spPr>
          <a:xfrm>
            <a:off x="1123406" y="1261423"/>
            <a:ext cx="5878286" cy="1601272"/>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9. Maus e Bons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Todos são convidados. </a:t>
            </a:r>
          </a:p>
        </p:txBody>
      </p:sp>
      <p:sp>
        <p:nvSpPr>
          <p:cNvPr id="4" name="CaixaDeTexto 3">
            <a:extLst>
              <a:ext uri="{FF2B5EF4-FFF2-40B4-BE49-F238E27FC236}">
                <a16:creationId xmlns:a16="http://schemas.microsoft.com/office/drawing/2014/main" id="{C584E13C-D035-7DD0-46F5-EAE61A981837}"/>
              </a:ext>
            </a:extLst>
          </p:cNvPr>
          <p:cNvSpPr txBox="1"/>
          <p:nvPr/>
        </p:nvSpPr>
        <p:spPr>
          <a:xfrm>
            <a:off x="4297680" y="3154049"/>
            <a:ext cx="5878286" cy="2442528"/>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 Espiritismo nos ensina:</a:t>
            </a:r>
          </a:p>
          <a:p>
            <a:pPr marL="457200" indent="-457200">
              <a:lnSpc>
                <a:spcPct val="150000"/>
              </a:lnSpc>
              <a:spcAft>
                <a:spcPts val="800"/>
              </a:spcAft>
              <a:buFont typeface="Wingdings" panose="05000000000000000000" pitchFamily="2" charset="2"/>
              <a:buChar char="§"/>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Ninguém está condenado.</a:t>
            </a:r>
          </a:p>
          <a:p>
            <a:pPr marL="457200" indent="-457200">
              <a:lnSpc>
                <a:spcPct val="150000"/>
              </a:lnSpc>
              <a:spcAft>
                <a:spcPts val="800"/>
              </a:spcAft>
              <a:buFont typeface="Wingdings" panose="05000000000000000000" pitchFamily="2" charset="2"/>
              <a:buChar char="§"/>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Todos podem melhorar.</a:t>
            </a:r>
          </a:p>
        </p:txBody>
      </p:sp>
    </p:spTree>
    <p:extLst>
      <p:ext uri="{BB962C8B-B14F-4D97-AF65-F5344CB8AC3E}">
        <p14:creationId xmlns:p14="http://schemas.microsoft.com/office/powerpoint/2010/main" val="1192745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AA3EF08-5C7A-A978-7A9A-72E5EE78052D}"/>
              </a:ext>
            </a:extLst>
          </p:cNvPr>
          <p:cNvSpPr txBox="1"/>
          <p:nvPr/>
        </p:nvSpPr>
        <p:spPr>
          <a:xfrm>
            <a:off x="6431283" y="1479331"/>
            <a:ext cx="5525586" cy="3899337"/>
          </a:xfrm>
          <a:prstGeom prst="rect">
            <a:avLst/>
          </a:prstGeom>
          <a:noFill/>
        </p:spPr>
        <p:txBody>
          <a:bodyPr wrap="square">
            <a:spAutoFit/>
          </a:bodyPr>
          <a:lstStyle/>
          <a:p>
            <a:pPr>
              <a:lnSpc>
                <a:spcPct val="20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Não representam castigo eterno, são consequências naturais das próprias escolhas.</a:t>
            </a:r>
          </a:p>
        </p:txBody>
      </p:sp>
      <p:sp>
        <p:nvSpPr>
          <p:cNvPr id="4" name="CaixaDeTexto 3">
            <a:extLst>
              <a:ext uri="{FF2B5EF4-FFF2-40B4-BE49-F238E27FC236}">
                <a16:creationId xmlns:a16="http://schemas.microsoft.com/office/drawing/2014/main" id="{9FDA3186-C07F-A13C-20DC-806D69CFF588}"/>
              </a:ext>
            </a:extLst>
          </p:cNvPr>
          <p:cNvSpPr txBox="1"/>
          <p:nvPr/>
        </p:nvSpPr>
        <p:spPr>
          <a:xfrm>
            <a:off x="892628" y="997147"/>
            <a:ext cx="5347063" cy="4863704"/>
          </a:xfrm>
          <a:prstGeom prst="rect">
            <a:avLst/>
          </a:prstGeom>
          <a:noFill/>
        </p:spPr>
        <p:txBody>
          <a:bodyPr wrap="square">
            <a:spAutoFit/>
          </a:bodyPr>
          <a:lstStyle/>
          <a:p>
            <a:pPr>
              <a:lnSpc>
                <a:spcPct val="150000"/>
              </a:lnSpc>
              <a:spcAft>
                <a:spcPts val="800"/>
              </a:spcAft>
            </a:pPr>
            <a:r>
              <a:rPr lang="pt-BR" sz="3200" b="1" kern="100" dirty="0">
                <a:latin typeface="Aptos" panose="020B0004020202020204" pitchFamily="34" charset="0"/>
                <a:ea typeface="Aptos" panose="020B0004020202020204" pitchFamily="34" charset="0"/>
                <a:cs typeface="Times New Roman" panose="02020603050405020304" pitchFamily="18" charset="0"/>
              </a:rPr>
              <a:t>11. As Trevas Exteriores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Representam:</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sofrimento moral;</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remorso;</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afastamento temporário do bem.</a:t>
            </a:r>
          </a:p>
        </p:txBody>
      </p:sp>
    </p:spTree>
    <p:extLst>
      <p:ext uri="{BB962C8B-B14F-4D97-AF65-F5344CB8AC3E}">
        <p14:creationId xmlns:p14="http://schemas.microsoft.com/office/powerpoint/2010/main" val="2506080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2AEF7756-1B27-3C59-B75A-DC6D316A39BB}"/>
              </a:ext>
            </a:extLst>
          </p:cNvPr>
          <p:cNvSpPr txBox="1"/>
          <p:nvPr/>
        </p:nvSpPr>
        <p:spPr>
          <a:xfrm>
            <a:off x="744583" y="369629"/>
            <a:ext cx="10672354" cy="4966296"/>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12. Muitos chamados, poucos escolhidos</a:t>
            </a:r>
            <a:r>
              <a:rPr lang="pt-BR" sz="3200" b="1" kern="100" dirty="0">
                <a:latin typeface="Aptos" panose="020B0004020202020204" pitchFamily="34" charset="0"/>
                <a:ea typeface="Aptos" panose="020B0004020202020204" pitchFamily="34" charset="0"/>
                <a:cs typeface="Times New Roman" panose="02020603050405020304" pitchFamily="18" charset="0"/>
              </a:rPr>
              <a:t> n</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ão significa favoritismo divino.</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Os escolhidos são aqueles que:</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aceitam o convite;</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perseveram;</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trabalham na própria melhoria. </a:t>
            </a:r>
          </a:p>
        </p:txBody>
      </p:sp>
      <p:sp>
        <p:nvSpPr>
          <p:cNvPr id="5" name="CaixaDeTexto 4">
            <a:extLst>
              <a:ext uri="{FF2B5EF4-FFF2-40B4-BE49-F238E27FC236}">
                <a16:creationId xmlns:a16="http://schemas.microsoft.com/office/drawing/2014/main" id="{A934393E-D372-88D8-0257-1202AD545258}"/>
              </a:ext>
            </a:extLst>
          </p:cNvPr>
          <p:cNvSpPr txBox="1"/>
          <p:nvPr/>
        </p:nvSpPr>
        <p:spPr>
          <a:xfrm>
            <a:off x="621575" y="5562362"/>
            <a:ext cx="10948850" cy="584775"/>
          </a:xfrm>
          <a:prstGeom prst="rect">
            <a:avLst/>
          </a:prstGeom>
          <a:noFill/>
        </p:spPr>
        <p:txBody>
          <a:bodyPr wrap="square">
            <a:spAutoFit/>
          </a:bodyPr>
          <a:lstStyle/>
          <a:p>
            <a:pPr algn="ctr"/>
            <a:r>
              <a:rPr lang="pt-BR" sz="3200" b="1" kern="100" dirty="0">
                <a:effectLst/>
                <a:latin typeface="Aptos" panose="020B0004020202020204" pitchFamily="34" charset="0"/>
                <a:ea typeface="Aptos" panose="020B0004020202020204" pitchFamily="34" charset="0"/>
                <a:cs typeface="Times New Roman" panose="02020603050405020304" pitchFamily="18" charset="0"/>
              </a:rPr>
              <a:t>Cada espírito escolhe seu destino pelas próprias atitudes.</a:t>
            </a:r>
            <a:endParaRPr lang="pt-BR" sz="3200" dirty="0"/>
          </a:p>
        </p:txBody>
      </p:sp>
    </p:spTree>
    <p:extLst>
      <p:ext uri="{BB962C8B-B14F-4D97-AF65-F5344CB8AC3E}">
        <p14:creationId xmlns:p14="http://schemas.microsoft.com/office/powerpoint/2010/main" val="401987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B348D629-4C68-B12D-EE56-80519BB81C40}"/>
              </a:ext>
            </a:extLst>
          </p:cNvPr>
          <p:cNvSpPr txBox="1"/>
          <p:nvPr/>
        </p:nvSpPr>
        <p:spPr>
          <a:xfrm>
            <a:off x="3331391" y="1623451"/>
            <a:ext cx="5185954" cy="769441"/>
          </a:xfrm>
          <a:prstGeom prst="rect">
            <a:avLst/>
          </a:prstGeom>
          <a:noFill/>
        </p:spPr>
        <p:txBody>
          <a:bodyPr wrap="square">
            <a:spAutoFit/>
          </a:bodyPr>
          <a:lstStyle/>
          <a:p>
            <a:r>
              <a:rPr lang="pt-BR" sz="4400" b="1" dirty="0"/>
              <a:t>A parábola das bodas</a:t>
            </a:r>
          </a:p>
        </p:txBody>
      </p:sp>
      <p:sp>
        <p:nvSpPr>
          <p:cNvPr id="7" name="CaixaDeTexto 6">
            <a:extLst>
              <a:ext uri="{FF2B5EF4-FFF2-40B4-BE49-F238E27FC236}">
                <a16:creationId xmlns:a16="http://schemas.microsoft.com/office/drawing/2014/main" id="{AF75531F-E089-AFD6-CB35-F4E0D62FCD60}"/>
              </a:ext>
            </a:extLst>
          </p:cNvPr>
          <p:cNvSpPr txBox="1"/>
          <p:nvPr/>
        </p:nvSpPr>
        <p:spPr>
          <a:xfrm>
            <a:off x="5347244" y="2489200"/>
            <a:ext cx="3732711" cy="646331"/>
          </a:xfrm>
          <a:prstGeom prst="rect">
            <a:avLst/>
          </a:prstGeom>
          <a:noFill/>
        </p:spPr>
        <p:txBody>
          <a:bodyPr wrap="square">
            <a:spAutoFit/>
          </a:bodyPr>
          <a:lstStyle/>
          <a:p>
            <a:r>
              <a:rPr lang="pt-BR" sz="3600" b="1" dirty="0"/>
              <a:t>Mateus, 22:1-14</a:t>
            </a:r>
          </a:p>
        </p:txBody>
      </p:sp>
      <p:sp>
        <p:nvSpPr>
          <p:cNvPr id="2" name="CaixaDeTexto 1">
            <a:extLst>
              <a:ext uri="{FF2B5EF4-FFF2-40B4-BE49-F238E27FC236}">
                <a16:creationId xmlns:a16="http://schemas.microsoft.com/office/drawing/2014/main" id="{50F2F211-6CDA-2199-AC28-D042E58BDCC9}"/>
              </a:ext>
            </a:extLst>
          </p:cNvPr>
          <p:cNvSpPr txBox="1"/>
          <p:nvPr/>
        </p:nvSpPr>
        <p:spPr>
          <a:xfrm>
            <a:off x="1244600" y="4711329"/>
            <a:ext cx="10172700" cy="523220"/>
          </a:xfrm>
          <a:prstGeom prst="rect">
            <a:avLst/>
          </a:prstGeom>
          <a:noFill/>
        </p:spPr>
        <p:txBody>
          <a:bodyPr wrap="square" rtlCol="0">
            <a:spAutoFit/>
          </a:bodyPr>
          <a:lstStyle/>
          <a:p>
            <a:pPr algn="ctr"/>
            <a:r>
              <a:rPr lang="pt-BR" sz="2800" b="1" dirty="0"/>
              <a:t>O Evangelho Segundo o Espiritismo, capítulo XVIII, item 1.</a:t>
            </a:r>
          </a:p>
        </p:txBody>
      </p:sp>
    </p:spTree>
    <p:extLst>
      <p:ext uri="{BB962C8B-B14F-4D97-AF65-F5344CB8AC3E}">
        <p14:creationId xmlns:p14="http://schemas.microsoft.com/office/powerpoint/2010/main" val="3932807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A044FEC7-C6BB-AA5C-EC0A-87C29A5C86CB}"/>
              </a:ext>
            </a:extLst>
          </p:cNvPr>
          <p:cNvSpPr txBox="1"/>
          <p:nvPr/>
        </p:nvSpPr>
        <p:spPr>
          <a:xfrm>
            <a:off x="862149" y="1322281"/>
            <a:ext cx="5394959" cy="4966296"/>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É um dos pontos centrais.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Representa:</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reforma íntima;</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pureza de intenções;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transformação moral;</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a:t>
            </a:r>
            <a:r>
              <a:rPr lang="pt-BR" sz="3200" b="1" kern="100" dirty="0">
                <a:latin typeface="Aptos" panose="020B0004020202020204" pitchFamily="34" charset="0"/>
                <a:ea typeface="Aptos" panose="020B0004020202020204" pitchFamily="34" charset="0"/>
                <a:cs typeface="Times New Roman" panose="02020603050405020304" pitchFamily="18" charset="0"/>
              </a:rPr>
              <a:t> </a:t>
            </a:r>
            <a:r>
              <a:rPr lang="pt-BR" sz="3200" b="1" kern="100" dirty="0">
                <a:effectLst/>
                <a:latin typeface="Aptos" panose="020B0004020202020204" pitchFamily="34" charset="0"/>
                <a:ea typeface="Aptos" panose="020B0004020202020204" pitchFamily="34" charset="0"/>
                <a:cs typeface="Times New Roman" panose="02020603050405020304" pitchFamily="18" charset="0"/>
              </a:rPr>
              <a:t>virtudes.</a:t>
            </a:r>
          </a:p>
        </p:txBody>
      </p:sp>
      <p:sp>
        <p:nvSpPr>
          <p:cNvPr id="5" name="CaixaDeTexto 4">
            <a:extLst>
              <a:ext uri="{FF2B5EF4-FFF2-40B4-BE49-F238E27FC236}">
                <a16:creationId xmlns:a16="http://schemas.microsoft.com/office/drawing/2014/main" id="{3C7CBCC8-49B1-6168-4812-B21BDE5811BB}"/>
              </a:ext>
            </a:extLst>
          </p:cNvPr>
          <p:cNvSpPr txBox="1"/>
          <p:nvPr/>
        </p:nvSpPr>
        <p:spPr>
          <a:xfrm>
            <a:off x="6662057" y="935593"/>
            <a:ext cx="4563292" cy="4986814"/>
          </a:xfrm>
          <a:prstGeom prst="rect">
            <a:avLst/>
          </a:prstGeom>
          <a:noFill/>
        </p:spPr>
        <p:txBody>
          <a:bodyPr wrap="square">
            <a:spAutoFit/>
          </a:bodyPr>
          <a:lstStyle/>
          <a:p>
            <a:pPr algn="r">
              <a:lnSpc>
                <a:spcPct val="20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Não basta entrar na festa.</a:t>
            </a:r>
          </a:p>
          <a:p>
            <a:pPr algn="r">
              <a:lnSpc>
                <a:spcPct val="20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É preciso estar preparado espiritualmente.</a:t>
            </a:r>
          </a:p>
        </p:txBody>
      </p:sp>
      <p:sp>
        <p:nvSpPr>
          <p:cNvPr id="7" name="CaixaDeTexto 6">
            <a:extLst>
              <a:ext uri="{FF2B5EF4-FFF2-40B4-BE49-F238E27FC236}">
                <a16:creationId xmlns:a16="http://schemas.microsoft.com/office/drawing/2014/main" id="{B93808BA-F782-4D0D-9C72-94DD2D30BACE}"/>
              </a:ext>
            </a:extLst>
          </p:cNvPr>
          <p:cNvSpPr txBox="1"/>
          <p:nvPr/>
        </p:nvSpPr>
        <p:spPr>
          <a:xfrm>
            <a:off x="862150" y="569423"/>
            <a:ext cx="6093822" cy="760016"/>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10. A Veste Nupcial</a:t>
            </a:r>
          </a:p>
        </p:txBody>
      </p:sp>
    </p:spTree>
    <p:extLst>
      <p:ext uri="{BB962C8B-B14F-4D97-AF65-F5344CB8AC3E}">
        <p14:creationId xmlns:p14="http://schemas.microsoft.com/office/powerpoint/2010/main" val="1108424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CA023AE0-C791-D055-0314-535240B77C38}"/>
              </a:ext>
            </a:extLst>
          </p:cNvPr>
          <p:cNvSpPr txBox="1"/>
          <p:nvPr/>
        </p:nvSpPr>
        <p:spPr>
          <a:xfrm>
            <a:off x="1084218" y="684626"/>
            <a:ext cx="10267406" cy="5488747"/>
          </a:xfrm>
          <a:prstGeom prst="rect">
            <a:avLst/>
          </a:prstGeom>
          <a:noFill/>
        </p:spPr>
        <p:txBody>
          <a:bodyPr wrap="square">
            <a:spAutoFit/>
          </a:bodyPr>
          <a:lstStyle/>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11. As Trevas Exteriores</a:t>
            </a:r>
          </a:p>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 Não representam castigo eterno.</a:t>
            </a:r>
          </a:p>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 São consequência natural das próprias escolhas.</a:t>
            </a:r>
          </a:p>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 Representam:</a:t>
            </a:r>
          </a:p>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 sofrimento moral;</a:t>
            </a:r>
          </a:p>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 remorso;</a:t>
            </a:r>
          </a:p>
          <a:p>
            <a:pPr>
              <a:lnSpc>
                <a:spcPct val="150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 afastamento temporário do bem.</a:t>
            </a:r>
          </a:p>
        </p:txBody>
      </p:sp>
    </p:spTree>
    <p:extLst>
      <p:ext uri="{BB962C8B-B14F-4D97-AF65-F5344CB8AC3E}">
        <p14:creationId xmlns:p14="http://schemas.microsoft.com/office/powerpoint/2010/main" val="3454593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1B7D503-5BBB-72E5-8899-0C375CEA4B3B}"/>
              </a:ext>
            </a:extLst>
          </p:cNvPr>
          <p:cNvSpPr txBox="1"/>
          <p:nvPr/>
        </p:nvSpPr>
        <p:spPr>
          <a:xfrm>
            <a:off x="1112520" y="448005"/>
            <a:ext cx="9966960" cy="4644156"/>
          </a:xfrm>
          <a:prstGeom prst="rect">
            <a:avLst/>
          </a:prstGeom>
          <a:noFill/>
        </p:spPr>
        <p:txBody>
          <a:bodyPr wrap="square">
            <a:spAutoFit/>
          </a:bodyPr>
          <a:lstStyle/>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12. Muitos chamados, poucos escolhidos não significa favoritismo divino.</a:t>
            </a:r>
          </a:p>
          <a:p>
            <a:pPr>
              <a:lnSpc>
                <a:spcPct val="115000"/>
              </a:lnSpc>
              <a:spcAft>
                <a:spcPts val="800"/>
              </a:spcAft>
              <a:buNone/>
            </a:pPr>
            <a:endParaRPr lang="pt-BR" sz="32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Os escolhidos são aqueles que:</a:t>
            </a:r>
          </a:p>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aceitam o convite;</a:t>
            </a:r>
          </a:p>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perseveram;</a:t>
            </a:r>
          </a:p>
          <a:p>
            <a:pPr>
              <a:lnSpc>
                <a:spcPct val="115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trabalham na própria melhoria. </a:t>
            </a:r>
          </a:p>
        </p:txBody>
      </p:sp>
      <p:sp>
        <p:nvSpPr>
          <p:cNvPr id="5" name="CaixaDeTexto 4">
            <a:extLst>
              <a:ext uri="{FF2B5EF4-FFF2-40B4-BE49-F238E27FC236}">
                <a16:creationId xmlns:a16="http://schemas.microsoft.com/office/drawing/2014/main" id="{F5383C20-D6DA-65DB-0956-66F8E9BBA16F}"/>
              </a:ext>
            </a:extLst>
          </p:cNvPr>
          <p:cNvSpPr txBox="1"/>
          <p:nvPr/>
        </p:nvSpPr>
        <p:spPr>
          <a:xfrm>
            <a:off x="770709" y="5580207"/>
            <a:ext cx="10308771" cy="597023"/>
          </a:xfrm>
          <a:prstGeom prst="rect">
            <a:avLst/>
          </a:prstGeom>
          <a:noFill/>
        </p:spPr>
        <p:txBody>
          <a:bodyPr wrap="square">
            <a:spAutoFit/>
          </a:bodyPr>
          <a:lstStyle/>
          <a:p>
            <a:pPr algn="ctr">
              <a:lnSpc>
                <a:spcPct val="115000"/>
              </a:lnSpc>
              <a:spcAft>
                <a:spcPts val="800"/>
              </a:spcAft>
              <a:buNone/>
            </a:pPr>
            <a:r>
              <a:rPr lang="pt-BR" sz="3000" b="1" kern="100" dirty="0">
                <a:effectLst/>
                <a:latin typeface="Aptos" panose="020B0004020202020204" pitchFamily="34" charset="0"/>
                <a:ea typeface="Aptos" panose="020B0004020202020204" pitchFamily="34" charset="0"/>
                <a:cs typeface="Times New Roman" panose="02020603050405020304" pitchFamily="18" charset="0"/>
              </a:rPr>
              <a:t>Cada Espírito escolhe seu destino pelas próprias atitudes.</a:t>
            </a:r>
          </a:p>
        </p:txBody>
      </p:sp>
    </p:spTree>
    <p:extLst>
      <p:ext uri="{BB962C8B-B14F-4D97-AF65-F5344CB8AC3E}">
        <p14:creationId xmlns:p14="http://schemas.microsoft.com/office/powerpoint/2010/main" val="2590673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09600" y="641474"/>
            <a:ext cx="10972800" cy="5546455"/>
          </a:xfrm>
          <a:prstGeom prst="rect">
            <a:avLst/>
          </a:prstGeom>
        </p:spPr>
        <p:txBody>
          <a:bodyPr wrap="square">
            <a:spAutoFit/>
          </a:bodyPr>
          <a:lstStyle/>
          <a:p>
            <a:pPr algn="just">
              <a:lnSpc>
                <a:spcPct val="150000"/>
              </a:lnSpc>
            </a:pPr>
            <a:r>
              <a:rPr lang="pt-BR" sz="2800" b="1" dirty="0"/>
              <a:t>Segundo o que acabais de dizer, os Espíritos, em sua origem, seriam como as crianças, ignorantes e inexperientes, só adquirindo pouco a pouco os conhecimentos de que carecem com o percorrerem as diferentes fases da vida? </a:t>
            </a:r>
            <a:r>
              <a:rPr lang="pt-BR" sz="2800" dirty="0"/>
              <a:t>Sim, a comparação é boa. A criança rebelde se conserva ignorante e imperfeita. Seu aproveitamento depende da sua maior ou menor docilidade. Mas, a vida do homem tem termo, ao passo que a dos Espíritos se prolonga ao infinito.</a:t>
            </a:r>
            <a:r>
              <a:rPr lang="pt-BR" sz="3600" dirty="0"/>
              <a:t> </a:t>
            </a:r>
          </a:p>
          <a:p>
            <a:pPr algn="ctr">
              <a:lnSpc>
                <a:spcPct val="150000"/>
              </a:lnSpc>
            </a:pPr>
            <a:r>
              <a:rPr lang="pt-BR" sz="3600" b="1" dirty="0"/>
              <a:t>O Livro dos Espíritos, pergunta 115.a</a:t>
            </a:r>
            <a:endParaRPr lang="pt-BR" sz="5400" dirty="0"/>
          </a:p>
        </p:txBody>
      </p:sp>
    </p:spTree>
    <p:extLst>
      <p:ext uri="{BB962C8B-B14F-4D97-AF65-F5344CB8AC3E}">
        <p14:creationId xmlns:p14="http://schemas.microsoft.com/office/powerpoint/2010/main" val="400577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3B7D8-3329-BC0A-600A-559023E85083}"/>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26B0E912-F905-FA74-006D-D137662CE76E}"/>
              </a:ext>
            </a:extLst>
          </p:cNvPr>
          <p:cNvSpPr/>
          <p:nvPr/>
        </p:nvSpPr>
        <p:spPr>
          <a:xfrm>
            <a:off x="609600" y="1242366"/>
            <a:ext cx="10972800" cy="4161460"/>
          </a:xfrm>
          <a:prstGeom prst="rect">
            <a:avLst/>
          </a:prstGeom>
        </p:spPr>
        <p:txBody>
          <a:bodyPr wrap="square">
            <a:spAutoFit/>
          </a:bodyPr>
          <a:lstStyle/>
          <a:p>
            <a:pPr algn="ctr">
              <a:lnSpc>
                <a:spcPct val="200000"/>
              </a:lnSpc>
            </a:pPr>
            <a:r>
              <a:rPr lang="pt-BR" sz="3600" b="1" dirty="0"/>
              <a:t>Qual o tipo mais perfeito que Deus tem oferecido ao homem, para lhe servir de guia e modelo?</a:t>
            </a:r>
          </a:p>
          <a:p>
            <a:pPr algn="ctr">
              <a:lnSpc>
                <a:spcPct val="200000"/>
              </a:lnSpc>
            </a:pPr>
            <a:r>
              <a:rPr lang="pt-BR" sz="3600" dirty="0"/>
              <a:t>Jesus.</a:t>
            </a:r>
          </a:p>
          <a:p>
            <a:pPr algn="ctr">
              <a:lnSpc>
                <a:spcPct val="150000"/>
              </a:lnSpc>
            </a:pPr>
            <a:r>
              <a:rPr lang="pt-BR" sz="3600" b="1" dirty="0"/>
              <a:t>O Livro dos Espíritos, pergunta 625.</a:t>
            </a:r>
            <a:endParaRPr lang="pt-BR" sz="5400" dirty="0"/>
          </a:p>
        </p:txBody>
      </p:sp>
    </p:spTree>
    <p:extLst>
      <p:ext uri="{BB962C8B-B14F-4D97-AF65-F5344CB8AC3E}">
        <p14:creationId xmlns:p14="http://schemas.microsoft.com/office/powerpoint/2010/main" val="1768903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00EDC-BF9F-23BD-FF97-13FD3C23801B}"/>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58A95CCF-C16A-D93B-164E-72B1CFCA3AF2}"/>
              </a:ext>
            </a:extLst>
          </p:cNvPr>
          <p:cNvSpPr/>
          <p:nvPr/>
        </p:nvSpPr>
        <p:spPr>
          <a:xfrm>
            <a:off x="903514" y="1492665"/>
            <a:ext cx="10384971" cy="2232021"/>
          </a:xfrm>
          <a:prstGeom prst="rect">
            <a:avLst/>
          </a:prstGeom>
        </p:spPr>
        <p:txBody>
          <a:bodyPr wrap="square">
            <a:spAutoFit/>
          </a:bodyPr>
          <a:lstStyle/>
          <a:p>
            <a:pPr algn="just">
              <a:lnSpc>
                <a:spcPct val="150000"/>
              </a:lnSpc>
            </a:pPr>
            <a:r>
              <a:rPr lang="pt-BR" sz="3200" b="1" dirty="0"/>
              <a:t>Qual o meio prático mais eficaz que tem o homem de se melhorar nesta vida e de resistir à atração do mal?</a:t>
            </a:r>
          </a:p>
          <a:p>
            <a:pPr algn="just">
              <a:lnSpc>
                <a:spcPct val="150000"/>
              </a:lnSpc>
            </a:pPr>
            <a:r>
              <a:rPr lang="pt-BR" sz="3200" dirty="0"/>
              <a:t>Um sábio da antiguidade </a:t>
            </a:r>
            <a:r>
              <a:rPr lang="pt-BR" sz="3200" dirty="0" err="1"/>
              <a:t>vo-lo</a:t>
            </a:r>
            <a:r>
              <a:rPr lang="pt-BR" sz="3200" dirty="0"/>
              <a:t> disse: Conhece-te a ti mesmo.</a:t>
            </a:r>
          </a:p>
        </p:txBody>
      </p:sp>
      <p:sp>
        <p:nvSpPr>
          <p:cNvPr id="4" name="Retângulo 3">
            <a:extLst>
              <a:ext uri="{FF2B5EF4-FFF2-40B4-BE49-F238E27FC236}">
                <a16:creationId xmlns:a16="http://schemas.microsoft.com/office/drawing/2014/main" id="{D6222FAD-8CBB-4F17-CF14-410B2064145F}"/>
              </a:ext>
            </a:extLst>
          </p:cNvPr>
          <p:cNvSpPr/>
          <p:nvPr/>
        </p:nvSpPr>
        <p:spPr>
          <a:xfrm>
            <a:off x="2646869" y="4780560"/>
            <a:ext cx="6401881" cy="584775"/>
          </a:xfrm>
          <a:prstGeom prst="rect">
            <a:avLst/>
          </a:prstGeom>
        </p:spPr>
        <p:txBody>
          <a:bodyPr wrap="none">
            <a:spAutoFit/>
          </a:bodyPr>
          <a:lstStyle/>
          <a:p>
            <a:pPr algn="ctr"/>
            <a:r>
              <a:rPr lang="pt-BR" sz="3200" b="1" dirty="0"/>
              <a:t>O Livro dos Espíritos, pergunta 919.</a:t>
            </a:r>
          </a:p>
        </p:txBody>
      </p:sp>
    </p:spTree>
    <p:extLst>
      <p:ext uri="{BB962C8B-B14F-4D97-AF65-F5344CB8AC3E}">
        <p14:creationId xmlns:p14="http://schemas.microsoft.com/office/powerpoint/2010/main" val="3392177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9E942-211D-2AC5-E1ED-6EC3BF67EB0E}"/>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8137998C-C4AE-01FA-1929-9D032309ACE2}"/>
              </a:ext>
            </a:extLst>
          </p:cNvPr>
          <p:cNvSpPr/>
          <p:nvPr/>
        </p:nvSpPr>
        <p:spPr>
          <a:xfrm>
            <a:off x="903514" y="556690"/>
            <a:ext cx="10384971" cy="1964512"/>
          </a:xfrm>
          <a:prstGeom prst="rect">
            <a:avLst/>
          </a:prstGeom>
        </p:spPr>
        <p:txBody>
          <a:bodyPr wrap="square">
            <a:spAutoFit/>
          </a:bodyPr>
          <a:lstStyle/>
          <a:p>
            <a:pPr algn="just">
              <a:lnSpc>
                <a:spcPct val="150000"/>
              </a:lnSpc>
            </a:pPr>
            <a:r>
              <a:rPr lang="pt-BR" sz="2800" b="1" dirty="0"/>
              <a:t>Conhecemos toda a sabedoria desta máxima, porém a dificuldade está precisamente em cada um conhecer-se a si mesmo. Qual o meio de consegui-lo?</a:t>
            </a:r>
            <a:endParaRPr lang="pt-BR" sz="4400" b="1" dirty="0"/>
          </a:p>
        </p:txBody>
      </p:sp>
      <p:sp>
        <p:nvSpPr>
          <p:cNvPr id="4" name="Retângulo 3">
            <a:extLst>
              <a:ext uri="{FF2B5EF4-FFF2-40B4-BE49-F238E27FC236}">
                <a16:creationId xmlns:a16="http://schemas.microsoft.com/office/drawing/2014/main" id="{12E6DA49-45C3-7C4F-1B9B-7C00880F8149}"/>
              </a:ext>
            </a:extLst>
          </p:cNvPr>
          <p:cNvSpPr/>
          <p:nvPr/>
        </p:nvSpPr>
        <p:spPr>
          <a:xfrm>
            <a:off x="1633013" y="5716535"/>
            <a:ext cx="8325101" cy="584775"/>
          </a:xfrm>
          <a:prstGeom prst="rect">
            <a:avLst/>
          </a:prstGeom>
        </p:spPr>
        <p:txBody>
          <a:bodyPr wrap="none">
            <a:spAutoFit/>
          </a:bodyPr>
          <a:lstStyle/>
          <a:p>
            <a:pPr algn="ctr"/>
            <a:r>
              <a:rPr lang="pt-BR" sz="3200" b="1" dirty="0"/>
              <a:t>O Livro dos Espíritos, </a:t>
            </a:r>
            <a:r>
              <a:rPr lang="pt-BR" sz="3200" b="1"/>
              <a:t>recorte da pergunta </a:t>
            </a:r>
            <a:r>
              <a:rPr lang="pt-BR" sz="3200" b="1" dirty="0"/>
              <a:t>919 a.</a:t>
            </a:r>
          </a:p>
        </p:txBody>
      </p:sp>
      <p:sp>
        <p:nvSpPr>
          <p:cNvPr id="5" name="CaixaDeTexto 4">
            <a:extLst>
              <a:ext uri="{FF2B5EF4-FFF2-40B4-BE49-F238E27FC236}">
                <a16:creationId xmlns:a16="http://schemas.microsoft.com/office/drawing/2014/main" id="{9A60C9AB-33B0-12B3-F7DA-949769985C4F}"/>
              </a:ext>
            </a:extLst>
          </p:cNvPr>
          <p:cNvSpPr txBox="1"/>
          <p:nvPr/>
        </p:nvSpPr>
        <p:spPr>
          <a:xfrm>
            <a:off x="903514" y="2717073"/>
            <a:ext cx="10252166" cy="2610843"/>
          </a:xfrm>
          <a:prstGeom prst="rect">
            <a:avLst/>
          </a:prstGeom>
          <a:noFill/>
        </p:spPr>
        <p:txBody>
          <a:bodyPr wrap="square">
            <a:spAutoFit/>
          </a:bodyPr>
          <a:lstStyle/>
          <a:p>
            <a:pPr algn="just">
              <a:lnSpc>
                <a:spcPct val="150000"/>
              </a:lnSpc>
            </a:pPr>
            <a:r>
              <a:rPr lang="pt-BR" sz="2800" i="0" dirty="0">
                <a:effectLst/>
                <a:latin typeface="ui-sans-serif"/>
              </a:rPr>
              <a:t>Fazei o que eu fazia, quando vivi na Terra: ao fim do dia, interrogava a minha consciência, passava revista ao que fizera e perguntava a mim mesmo se não faltara a algum dever, se ninguém tivera motivo para de mim se queixar...</a:t>
            </a:r>
            <a:endParaRPr lang="pt-BR" sz="2800" dirty="0"/>
          </a:p>
        </p:txBody>
      </p:sp>
    </p:spTree>
    <p:extLst>
      <p:ext uri="{BB962C8B-B14F-4D97-AF65-F5344CB8AC3E}">
        <p14:creationId xmlns:p14="http://schemas.microsoft.com/office/powerpoint/2010/main" val="1230407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1735A912-998D-A556-3DE7-B8A503D63093}"/>
              </a:ext>
            </a:extLst>
          </p:cNvPr>
          <p:cNvSpPr txBox="1"/>
          <p:nvPr/>
        </p:nvSpPr>
        <p:spPr>
          <a:xfrm>
            <a:off x="2050868" y="679269"/>
            <a:ext cx="7511143" cy="584775"/>
          </a:xfrm>
          <a:prstGeom prst="rect">
            <a:avLst/>
          </a:prstGeom>
          <a:noFill/>
        </p:spPr>
        <p:txBody>
          <a:bodyPr wrap="square" rtlCol="0">
            <a:spAutoFit/>
          </a:bodyPr>
          <a:lstStyle/>
          <a:p>
            <a:pPr algn="ctr"/>
            <a:r>
              <a:rPr lang="pt-BR" sz="3200" b="1"/>
              <a:t>R E F L E X Ã O</a:t>
            </a:r>
            <a:endParaRPr lang="pt-BR" sz="3200" b="1" dirty="0"/>
          </a:p>
        </p:txBody>
      </p:sp>
      <p:sp>
        <p:nvSpPr>
          <p:cNvPr id="6" name="CaixaDeTexto 5">
            <a:extLst>
              <a:ext uri="{FF2B5EF4-FFF2-40B4-BE49-F238E27FC236}">
                <a16:creationId xmlns:a16="http://schemas.microsoft.com/office/drawing/2014/main" id="{50CF6815-0CF1-0571-1BB2-827281686D07}"/>
              </a:ext>
            </a:extLst>
          </p:cNvPr>
          <p:cNvSpPr txBox="1"/>
          <p:nvPr/>
        </p:nvSpPr>
        <p:spPr>
          <a:xfrm>
            <a:off x="8188778" y="1313242"/>
            <a:ext cx="3017520" cy="1140633"/>
          </a:xfrm>
          <a:prstGeom prst="rect">
            <a:avLst/>
          </a:prstGeom>
          <a:noFill/>
        </p:spPr>
        <p:txBody>
          <a:bodyPr wrap="square">
            <a:spAutoFit/>
          </a:bodyPr>
          <a:lstStyle/>
          <a:p>
            <a:pPr algn="ctr">
              <a:lnSpc>
                <a:spcPct val="150000"/>
              </a:lnSpc>
            </a:pPr>
            <a:r>
              <a:rPr lang="pt-BR" sz="2400" b="1" dirty="0">
                <a:effectLst/>
                <a:latin typeface="Segoe UI Symbol" panose="020B0502040204020203" pitchFamily="34" charset="0"/>
                <a:ea typeface="Aptos" panose="020B0004020202020204" pitchFamily="34" charset="0"/>
                <a:cs typeface="Segoe UI Symbol" panose="020B0502040204020203" pitchFamily="34" charset="0"/>
              </a:rPr>
              <a:t>Tenho aceitado o convite de Jesus?</a:t>
            </a:r>
            <a:endParaRPr lang="pt-BR" sz="2400" b="1" dirty="0"/>
          </a:p>
        </p:txBody>
      </p:sp>
      <p:sp>
        <p:nvSpPr>
          <p:cNvPr id="8" name="CaixaDeTexto 7">
            <a:extLst>
              <a:ext uri="{FF2B5EF4-FFF2-40B4-BE49-F238E27FC236}">
                <a16:creationId xmlns:a16="http://schemas.microsoft.com/office/drawing/2014/main" id="{3E048F1B-C0B2-829F-F0F0-BB69F9225C24}"/>
              </a:ext>
            </a:extLst>
          </p:cNvPr>
          <p:cNvSpPr txBox="1"/>
          <p:nvPr/>
        </p:nvSpPr>
        <p:spPr>
          <a:xfrm>
            <a:off x="542107" y="3927153"/>
            <a:ext cx="3288574" cy="2251578"/>
          </a:xfrm>
          <a:prstGeom prst="rect">
            <a:avLst/>
          </a:prstGeom>
          <a:noFill/>
        </p:spPr>
        <p:txBody>
          <a:bodyPr wrap="square">
            <a:spAutoFit/>
          </a:bodyPr>
          <a:lstStyle/>
          <a:p>
            <a:pPr algn="ctr">
              <a:lnSpc>
                <a:spcPct val="150000"/>
              </a:lnSpc>
              <a:spcAft>
                <a:spcPts val="800"/>
              </a:spcAft>
              <a:buNone/>
            </a:pPr>
            <a:r>
              <a:rPr lang="pt-BR" sz="2400" b="1" kern="100" dirty="0">
                <a:effectLst/>
                <a:latin typeface="Segoe UI Symbol" panose="020B0502040204020203" pitchFamily="34" charset="0"/>
                <a:ea typeface="Aptos" panose="020B0004020202020204" pitchFamily="34" charset="0"/>
                <a:cs typeface="Segoe UI Symbol" panose="020B0502040204020203" pitchFamily="34" charset="0"/>
              </a:rPr>
              <a:t>Minha prioridade é o Reino de Deus ou apenas os interesses materiais?</a:t>
            </a:r>
            <a:endParaRPr lang="pt-BR"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CaixaDeTexto 9">
            <a:extLst>
              <a:ext uri="{FF2B5EF4-FFF2-40B4-BE49-F238E27FC236}">
                <a16:creationId xmlns:a16="http://schemas.microsoft.com/office/drawing/2014/main" id="{25271415-B97D-610C-72DE-3D838F883239}"/>
              </a:ext>
            </a:extLst>
          </p:cNvPr>
          <p:cNvSpPr txBox="1"/>
          <p:nvPr/>
        </p:nvSpPr>
        <p:spPr>
          <a:xfrm>
            <a:off x="542107" y="1388537"/>
            <a:ext cx="2570117" cy="1694631"/>
          </a:xfrm>
          <a:prstGeom prst="rect">
            <a:avLst/>
          </a:prstGeom>
          <a:noFill/>
        </p:spPr>
        <p:txBody>
          <a:bodyPr wrap="square">
            <a:spAutoFit/>
          </a:bodyPr>
          <a:lstStyle/>
          <a:p>
            <a:pPr algn="ctr">
              <a:lnSpc>
                <a:spcPct val="150000"/>
              </a:lnSpc>
            </a:pPr>
            <a:r>
              <a:rPr lang="pt-BR" sz="2400" b="1" dirty="0">
                <a:effectLst/>
                <a:latin typeface="Segoe UI Symbol" panose="020B0502040204020203" pitchFamily="34" charset="0"/>
                <a:ea typeface="Aptos" panose="020B0004020202020204" pitchFamily="34" charset="0"/>
                <a:cs typeface="Segoe UI Symbol" panose="020B0502040204020203" pitchFamily="34" charset="0"/>
              </a:rPr>
              <a:t>Minha veste espiritual está sendo cuidada?</a:t>
            </a:r>
            <a:endParaRPr lang="pt-BR" sz="2400" b="1" dirty="0"/>
          </a:p>
        </p:txBody>
      </p:sp>
      <p:sp>
        <p:nvSpPr>
          <p:cNvPr id="12" name="CaixaDeTexto 11">
            <a:extLst>
              <a:ext uri="{FF2B5EF4-FFF2-40B4-BE49-F238E27FC236}">
                <a16:creationId xmlns:a16="http://schemas.microsoft.com/office/drawing/2014/main" id="{DF005758-1866-7DC3-BEEA-E50D1E26F98C}"/>
              </a:ext>
            </a:extLst>
          </p:cNvPr>
          <p:cNvSpPr txBox="1"/>
          <p:nvPr/>
        </p:nvSpPr>
        <p:spPr>
          <a:xfrm>
            <a:off x="8188778" y="3927153"/>
            <a:ext cx="3017520" cy="2251578"/>
          </a:xfrm>
          <a:prstGeom prst="rect">
            <a:avLst/>
          </a:prstGeom>
          <a:noFill/>
        </p:spPr>
        <p:txBody>
          <a:bodyPr wrap="square">
            <a:spAutoFit/>
          </a:bodyPr>
          <a:lstStyle/>
          <a:p>
            <a:pPr algn="ctr">
              <a:lnSpc>
                <a:spcPct val="150000"/>
              </a:lnSpc>
              <a:spcAft>
                <a:spcPts val="800"/>
              </a:spcAft>
              <a:buNone/>
            </a:pPr>
            <a:r>
              <a:rPr lang="pt-BR" sz="2400" b="1" kern="100" dirty="0">
                <a:effectLst/>
                <a:latin typeface="Segoe UI Symbol" panose="020B0502040204020203" pitchFamily="34" charset="0"/>
                <a:ea typeface="Aptos" panose="020B0004020202020204" pitchFamily="34" charset="0"/>
                <a:cs typeface="Segoe UI Symbol" panose="020B0502040204020203" pitchFamily="34" charset="0"/>
              </a:rPr>
              <a:t>Tenho vivido o Evangelho ou apenas conhecido seus ensinamentos?</a:t>
            </a:r>
            <a:endParaRPr lang="pt-BR"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CaixaDeTexto 13">
            <a:extLst>
              <a:ext uri="{FF2B5EF4-FFF2-40B4-BE49-F238E27FC236}">
                <a16:creationId xmlns:a16="http://schemas.microsoft.com/office/drawing/2014/main" id="{1ED399A8-5496-4D53-BEAE-F839E84DFDB3}"/>
              </a:ext>
            </a:extLst>
          </p:cNvPr>
          <p:cNvSpPr txBox="1"/>
          <p:nvPr/>
        </p:nvSpPr>
        <p:spPr>
          <a:xfrm>
            <a:off x="4119699" y="2235853"/>
            <a:ext cx="3798025" cy="1839478"/>
          </a:xfrm>
          <a:prstGeom prst="rect">
            <a:avLst/>
          </a:prstGeom>
          <a:noFill/>
        </p:spPr>
        <p:txBody>
          <a:bodyPr wrap="square">
            <a:spAutoFit/>
          </a:bodyPr>
          <a:lstStyle/>
          <a:p>
            <a:pPr algn="ctr">
              <a:lnSpc>
                <a:spcPct val="150000"/>
              </a:lnSpc>
            </a:pPr>
            <a:r>
              <a:rPr lang="pt-BR" sz="4000" b="1" dirty="0">
                <a:effectLst/>
                <a:latin typeface="Segoe UI Symbol" panose="020B0502040204020203" pitchFamily="34" charset="0"/>
                <a:ea typeface="Aptos" panose="020B0004020202020204" pitchFamily="34" charset="0"/>
                <a:cs typeface="Segoe UI Symbol" panose="020B0502040204020203" pitchFamily="34" charset="0"/>
              </a:rPr>
              <a:t>Como posso melhorar hoje?</a:t>
            </a:r>
            <a:endParaRPr lang="pt-BR" sz="4000" b="1" dirty="0"/>
          </a:p>
        </p:txBody>
      </p:sp>
    </p:spTree>
    <p:extLst>
      <p:ext uri="{BB962C8B-B14F-4D97-AF65-F5344CB8AC3E}">
        <p14:creationId xmlns:p14="http://schemas.microsoft.com/office/powerpoint/2010/main" val="306797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fltVal val="0"/>
                                          </p:val>
                                        </p:tav>
                                        <p:tav tm="100000">
                                          <p:val>
                                            <p:strVal val="#ppt_w"/>
                                          </p:val>
                                        </p:tav>
                                      </p:tavLst>
                                    </p:anim>
                                    <p:anim calcmode="lin" valueType="num">
                                      <p:cBhvr>
                                        <p:cTn id="28" dur="1000" fill="hold"/>
                                        <p:tgtEl>
                                          <p:spTgt spid="14"/>
                                        </p:tgtEl>
                                        <p:attrNameLst>
                                          <p:attrName>ppt_h</p:attrName>
                                        </p:attrNameLst>
                                      </p:cBhvr>
                                      <p:tavLst>
                                        <p:tav tm="0">
                                          <p:val>
                                            <p:fltVal val="0"/>
                                          </p:val>
                                        </p:tav>
                                        <p:tav tm="100000">
                                          <p:val>
                                            <p:strVal val="#ppt_h"/>
                                          </p:val>
                                        </p:tav>
                                      </p:tavLst>
                                    </p:anim>
                                    <p:anim calcmode="lin" valueType="num">
                                      <p:cBhvr>
                                        <p:cTn id="29" dur="1000" fill="hold"/>
                                        <p:tgtEl>
                                          <p:spTgt spid="14"/>
                                        </p:tgtEl>
                                        <p:attrNameLst>
                                          <p:attrName>style.rotation</p:attrName>
                                        </p:attrNameLst>
                                      </p:cBhvr>
                                      <p:tavLst>
                                        <p:tav tm="0">
                                          <p:val>
                                            <p:fltVal val="90"/>
                                          </p:val>
                                        </p:tav>
                                        <p:tav tm="100000">
                                          <p:val>
                                            <p:fltVal val="0"/>
                                          </p:val>
                                        </p:tav>
                                      </p:tavLst>
                                    </p:anim>
                                    <p:animEffect transition="in" filter="fade">
                                      <p:cBhvr>
                                        <p:cTn id="3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2488474" y="5915555"/>
            <a:ext cx="7040880" cy="646331"/>
          </a:xfrm>
          <a:prstGeom prst="rect">
            <a:avLst/>
          </a:prstGeom>
          <a:noFill/>
        </p:spPr>
        <p:txBody>
          <a:bodyPr wrap="square" rtlCol="0">
            <a:spAutoFit/>
          </a:bodyPr>
          <a:lstStyle/>
          <a:p>
            <a:pPr algn="ctr"/>
            <a:r>
              <a:rPr lang="pt-BR" sz="3600" b="1" dirty="0"/>
              <a:t>Bom final de semana!!!</a:t>
            </a:r>
          </a:p>
        </p:txBody>
      </p:sp>
      <p:pic>
        <p:nvPicPr>
          <p:cNvPr id="4" name="Picture 4">
            <a:extLst>
              <a:ext uri="{FF2B5EF4-FFF2-40B4-BE49-F238E27FC236}">
                <a16:creationId xmlns:a16="http://schemas.microsoft.com/office/drawing/2014/main" id="{92A110B4-F46A-19B5-A47D-DF8949DC4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8331" y="444009"/>
            <a:ext cx="6061166" cy="5310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836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47A02-C409-7052-061E-B25FFE0AA638}"/>
            </a:ext>
          </a:extLst>
        </p:cNvPr>
        <p:cNvGrpSpPr/>
        <p:nvPr/>
      </p:nvGrpSpPr>
      <p:grpSpPr>
        <a:xfrm>
          <a:off x="0" y="0"/>
          <a:ext cx="0" cy="0"/>
          <a:chOff x="0" y="0"/>
          <a:chExt cx="0" cy="0"/>
        </a:xfrm>
      </p:grpSpPr>
      <p:sp>
        <p:nvSpPr>
          <p:cNvPr id="5" name="CaixaDeTexto 4">
            <a:extLst>
              <a:ext uri="{FF2B5EF4-FFF2-40B4-BE49-F238E27FC236}">
                <a16:creationId xmlns:a16="http://schemas.microsoft.com/office/drawing/2014/main" id="{6BD18646-DE9E-0352-5C7A-393539347CDC}"/>
              </a:ext>
            </a:extLst>
          </p:cNvPr>
          <p:cNvSpPr txBox="1"/>
          <p:nvPr/>
        </p:nvSpPr>
        <p:spPr>
          <a:xfrm>
            <a:off x="1403350" y="1503496"/>
            <a:ext cx="9385300" cy="646331"/>
          </a:xfrm>
          <a:prstGeom prst="rect">
            <a:avLst/>
          </a:prstGeom>
          <a:noFill/>
        </p:spPr>
        <p:txBody>
          <a:bodyPr wrap="square">
            <a:spAutoFit/>
          </a:bodyPr>
          <a:lstStyle/>
          <a:p>
            <a:pPr algn="ctr"/>
            <a:r>
              <a:rPr lang="pt-BR" sz="3600" b="1" dirty="0"/>
              <a:t>Objetivo da parábola das bodas</a:t>
            </a:r>
          </a:p>
        </p:txBody>
      </p:sp>
      <p:sp>
        <p:nvSpPr>
          <p:cNvPr id="7" name="CaixaDeTexto 6">
            <a:extLst>
              <a:ext uri="{FF2B5EF4-FFF2-40B4-BE49-F238E27FC236}">
                <a16:creationId xmlns:a16="http://schemas.microsoft.com/office/drawing/2014/main" id="{47A7BBFD-E5C8-244E-9357-3622A2699240}"/>
              </a:ext>
            </a:extLst>
          </p:cNvPr>
          <p:cNvSpPr txBox="1"/>
          <p:nvPr/>
        </p:nvSpPr>
        <p:spPr>
          <a:xfrm>
            <a:off x="1206500" y="3429000"/>
            <a:ext cx="10198100" cy="2232021"/>
          </a:xfrm>
          <a:prstGeom prst="rect">
            <a:avLst/>
          </a:prstGeom>
          <a:noFill/>
        </p:spPr>
        <p:txBody>
          <a:bodyPr wrap="square">
            <a:spAutoFit/>
          </a:bodyPr>
          <a:lstStyle/>
          <a:p>
            <a:pPr algn="ctr">
              <a:lnSpc>
                <a:spcPct val="150000"/>
              </a:lnSpc>
            </a:pPr>
            <a:r>
              <a:rPr lang="pt-BR" sz="3200" b="1" dirty="0"/>
              <a:t>Mostrar que Deus convida todos os Espíritos ao progresso e ao Reino dos Céus, porém cada pessoa é responsável por aceitar o convite e preparar-se moralmente.</a:t>
            </a:r>
          </a:p>
        </p:txBody>
      </p:sp>
    </p:spTree>
    <p:extLst>
      <p:ext uri="{BB962C8B-B14F-4D97-AF65-F5344CB8AC3E}">
        <p14:creationId xmlns:p14="http://schemas.microsoft.com/office/powerpoint/2010/main" val="32291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51FEF08-B2FB-87A5-C92A-E42F50D4E12E}"/>
              </a:ext>
            </a:extLst>
          </p:cNvPr>
          <p:cNvSpPr txBox="1"/>
          <p:nvPr/>
        </p:nvSpPr>
        <p:spPr>
          <a:xfrm>
            <a:off x="674914" y="287383"/>
            <a:ext cx="10842172" cy="5925340"/>
          </a:xfrm>
          <a:prstGeom prst="rect">
            <a:avLst/>
          </a:prstGeom>
          <a:noFill/>
        </p:spPr>
        <p:txBody>
          <a:bodyPr wrap="square" rtlCol="0">
            <a:spAutoFit/>
          </a:bodyPr>
          <a:lstStyle/>
          <a:p>
            <a:pPr algn="ctr">
              <a:lnSpc>
                <a:spcPct val="150000"/>
              </a:lnSpc>
            </a:pPr>
            <a:r>
              <a:rPr lang="pt-BR" sz="3200" b="1" dirty="0"/>
              <a:t>Mateus, 22: 1 a 14.</a:t>
            </a:r>
          </a:p>
          <a:p>
            <a:pPr algn="ctr">
              <a:lnSpc>
                <a:spcPct val="150000"/>
              </a:lnSpc>
            </a:pPr>
            <a:r>
              <a:rPr lang="pt-BR" sz="3200" b="1" dirty="0"/>
              <a:t>A Parábola das Bodas</a:t>
            </a:r>
          </a:p>
          <a:p>
            <a:pPr algn="just">
              <a:lnSpc>
                <a:spcPct val="150000"/>
              </a:lnSpc>
            </a:pPr>
            <a:r>
              <a:rPr lang="pt-BR" sz="3200" b="1" dirty="0"/>
              <a:t>¹ Então Jesus, tomando a palavra, tornou a falar-lhes em parábolas, dizendo:</a:t>
            </a:r>
          </a:p>
          <a:p>
            <a:pPr algn="just">
              <a:lnSpc>
                <a:spcPct val="150000"/>
              </a:lnSpc>
            </a:pPr>
            <a:r>
              <a:rPr lang="pt-BR" sz="3200" b="1" dirty="0"/>
              <a:t>² O reino dos céus é semelhante a um certo rei que celebrou as bodas de seu filho;</a:t>
            </a:r>
          </a:p>
          <a:p>
            <a:pPr algn="just">
              <a:lnSpc>
                <a:spcPct val="150000"/>
              </a:lnSpc>
            </a:pPr>
            <a:r>
              <a:rPr lang="pt-BR" sz="3200" b="1" dirty="0"/>
              <a:t>³ E enviou os seus servos a chamar os convidados para as bodas; e estes não quiseram vir.</a:t>
            </a:r>
          </a:p>
        </p:txBody>
      </p:sp>
    </p:spTree>
    <p:extLst>
      <p:ext uri="{BB962C8B-B14F-4D97-AF65-F5344CB8AC3E}">
        <p14:creationId xmlns:p14="http://schemas.microsoft.com/office/powerpoint/2010/main" val="408451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D6474-5509-49ED-0F74-1DAAF9B8C713}"/>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60CB9FE3-D537-F3B7-2DD1-561791F3EBF1}"/>
              </a:ext>
            </a:extLst>
          </p:cNvPr>
          <p:cNvSpPr txBox="1"/>
          <p:nvPr/>
        </p:nvSpPr>
        <p:spPr>
          <a:xfrm>
            <a:off x="674914" y="835662"/>
            <a:ext cx="10842172" cy="5186676"/>
          </a:xfrm>
          <a:prstGeom prst="rect">
            <a:avLst/>
          </a:prstGeom>
          <a:noFill/>
        </p:spPr>
        <p:txBody>
          <a:bodyPr wrap="square" rtlCol="0">
            <a:spAutoFit/>
          </a:bodyPr>
          <a:lstStyle/>
          <a:p>
            <a:pPr algn="just">
              <a:lnSpc>
                <a:spcPct val="150000"/>
              </a:lnSpc>
            </a:pPr>
            <a:r>
              <a:rPr lang="pt-BR" sz="3200" b="1" dirty="0"/>
              <a:t>⁴ Depois enviou outros servos, dizendo: Dizei aos convidados: Eis que tenho o meu jantar preparado, os meus bois e cevados já mortos, e tudo já pronto; vinde às bodas.</a:t>
            </a:r>
          </a:p>
          <a:p>
            <a:pPr algn="just">
              <a:lnSpc>
                <a:spcPct val="150000"/>
              </a:lnSpc>
            </a:pPr>
            <a:r>
              <a:rPr lang="pt-BR" sz="3200" b="1" dirty="0"/>
              <a:t>⁵ Porém eles, não fazendo caso, foram, um para o seu campo, outro para o seu tráfico;</a:t>
            </a:r>
          </a:p>
          <a:p>
            <a:pPr algn="just">
              <a:lnSpc>
                <a:spcPct val="150000"/>
              </a:lnSpc>
            </a:pPr>
            <a:r>
              <a:rPr lang="pt-BR" sz="3200" b="1" dirty="0"/>
              <a:t>⁶ E os outros, apoderando-se dos servos, os ultrajaram e mataram.</a:t>
            </a:r>
          </a:p>
        </p:txBody>
      </p:sp>
    </p:spTree>
    <p:extLst>
      <p:ext uri="{BB962C8B-B14F-4D97-AF65-F5344CB8AC3E}">
        <p14:creationId xmlns:p14="http://schemas.microsoft.com/office/powerpoint/2010/main" val="1853055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0F604-59AA-ED13-F41A-0C843912DBC8}"/>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AFE1C184-6859-E0DE-9FC5-C8F188E24A66}"/>
              </a:ext>
            </a:extLst>
          </p:cNvPr>
          <p:cNvSpPr txBox="1"/>
          <p:nvPr/>
        </p:nvSpPr>
        <p:spPr>
          <a:xfrm>
            <a:off x="674914" y="835662"/>
            <a:ext cx="10842172" cy="5186676"/>
          </a:xfrm>
          <a:prstGeom prst="rect">
            <a:avLst/>
          </a:prstGeom>
          <a:noFill/>
        </p:spPr>
        <p:txBody>
          <a:bodyPr wrap="square" rtlCol="0">
            <a:spAutoFit/>
          </a:bodyPr>
          <a:lstStyle/>
          <a:p>
            <a:pPr algn="just">
              <a:lnSpc>
                <a:spcPct val="150000"/>
              </a:lnSpc>
            </a:pPr>
            <a:r>
              <a:rPr lang="pt-BR" sz="3200" b="1" dirty="0"/>
              <a:t>⁷ E o rei, tendo notícia disto, encolerizou-se e, enviando os seus exércitos, destruiu aqueles homicidas, e incendiou a sua cidade.</a:t>
            </a:r>
          </a:p>
          <a:p>
            <a:pPr algn="just">
              <a:lnSpc>
                <a:spcPct val="150000"/>
              </a:lnSpc>
            </a:pPr>
            <a:r>
              <a:rPr lang="pt-BR" sz="3200" b="1" dirty="0"/>
              <a:t>⁸ Então diz aos servos: As bodas, na verdade, estão preparadas, mas os convidados não eram dignos.</a:t>
            </a:r>
          </a:p>
          <a:p>
            <a:pPr algn="just">
              <a:lnSpc>
                <a:spcPct val="150000"/>
              </a:lnSpc>
            </a:pPr>
            <a:r>
              <a:rPr lang="pt-BR" sz="3200" b="1" dirty="0"/>
              <a:t>⁹ Ide pois às saídas dos caminhos, e convidai para as bodas a todos os que encontrardes.</a:t>
            </a:r>
          </a:p>
        </p:txBody>
      </p:sp>
    </p:spTree>
    <p:extLst>
      <p:ext uri="{BB962C8B-B14F-4D97-AF65-F5344CB8AC3E}">
        <p14:creationId xmlns:p14="http://schemas.microsoft.com/office/powerpoint/2010/main" val="396337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2A1FD-23EC-6F8D-9C1B-BA8CD242AED3}"/>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912272FB-5D4F-4AC7-BEFC-2E74C56C2F8B}"/>
              </a:ext>
            </a:extLst>
          </p:cNvPr>
          <p:cNvSpPr txBox="1"/>
          <p:nvPr/>
        </p:nvSpPr>
        <p:spPr>
          <a:xfrm>
            <a:off x="674914" y="835662"/>
            <a:ext cx="10842172" cy="5186676"/>
          </a:xfrm>
          <a:prstGeom prst="rect">
            <a:avLst/>
          </a:prstGeom>
          <a:noFill/>
        </p:spPr>
        <p:txBody>
          <a:bodyPr wrap="square" rtlCol="0">
            <a:spAutoFit/>
          </a:bodyPr>
          <a:lstStyle/>
          <a:p>
            <a:pPr algn="just">
              <a:lnSpc>
                <a:spcPct val="150000"/>
              </a:lnSpc>
            </a:pPr>
            <a:r>
              <a:rPr lang="pt-BR" sz="3200" b="1" dirty="0"/>
              <a:t>¹⁰ E os servos, saindo pelos caminhos, ajuntaram todos quantos encontraram, tanto maus como bons; e a festa nupcial foi cheia de convidados.</a:t>
            </a:r>
          </a:p>
          <a:p>
            <a:pPr algn="just">
              <a:lnSpc>
                <a:spcPct val="150000"/>
              </a:lnSpc>
            </a:pPr>
            <a:r>
              <a:rPr lang="pt-BR" sz="3200" b="1" dirty="0"/>
              <a:t>¹¹ E o rei, entrando para ver os convidados, viu ali um homem que não estava trajado com vestido de núpcias.</a:t>
            </a:r>
          </a:p>
          <a:p>
            <a:pPr algn="just">
              <a:lnSpc>
                <a:spcPct val="150000"/>
              </a:lnSpc>
            </a:pPr>
            <a:r>
              <a:rPr lang="pt-BR" sz="3200" b="1" dirty="0"/>
              <a:t>¹² E disse-lhe: Amigo, como entraste aqui, não tendo vestido nupcial? E ele emudeceu.</a:t>
            </a:r>
          </a:p>
        </p:txBody>
      </p:sp>
    </p:spTree>
    <p:extLst>
      <p:ext uri="{BB962C8B-B14F-4D97-AF65-F5344CB8AC3E}">
        <p14:creationId xmlns:p14="http://schemas.microsoft.com/office/powerpoint/2010/main" val="2276492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2F574-5EDE-35C3-40BC-E656B4E08B3E}"/>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526B2085-9892-74CF-9A82-3E1BCCF4A967}"/>
              </a:ext>
            </a:extLst>
          </p:cNvPr>
          <p:cNvSpPr txBox="1"/>
          <p:nvPr/>
        </p:nvSpPr>
        <p:spPr>
          <a:xfrm>
            <a:off x="674914" y="1423490"/>
            <a:ext cx="11003280" cy="2970685"/>
          </a:xfrm>
          <a:prstGeom prst="rect">
            <a:avLst/>
          </a:prstGeom>
          <a:noFill/>
        </p:spPr>
        <p:txBody>
          <a:bodyPr wrap="square" rtlCol="0">
            <a:spAutoFit/>
          </a:bodyPr>
          <a:lstStyle/>
          <a:p>
            <a:pPr algn="just">
              <a:lnSpc>
                <a:spcPct val="150000"/>
              </a:lnSpc>
            </a:pPr>
            <a:r>
              <a:rPr lang="pt-BR" sz="3200" b="1" dirty="0"/>
              <a:t>¹³ Disse então o rei aos servos: Amarrai-o de pés e mãos, levai-o, e lançai-o nas trevas exteriores: ali haverá pranto e ranger de dentes.</a:t>
            </a:r>
          </a:p>
          <a:p>
            <a:pPr algn="just">
              <a:lnSpc>
                <a:spcPct val="150000"/>
              </a:lnSpc>
            </a:pPr>
            <a:r>
              <a:rPr lang="pt-BR" sz="3200" b="1" dirty="0"/>
              <a:t>¹⁴ Porque muitos são chamados, mas poucos escolhidos.</a:t>
            </a:r>
          </a:p>
        </p:txBody>
      </p:sp>
    </p:spTree>
    <p:extLst>
      <p:ext uri="{BB962C8B-B14F-4D97-AF65-F5344CB8AC3E}">
        <p14:creationId xmlns:p14="http://schemas.microsoft.com/office/powerpoint/2010/main" val="2226466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FB5A1F43-0C93-E36F-28F2-C27B6A02ABDA}"/>
              </a:ext>
            </a:extLst>
          </p:cNvPr>
          <p:cNvSpPr txBox="1"/>
          <p:nvPr/>
        </p:nvSpPr>
        <p:spPr>
          <a:xfrm>
            <a:off x="1240972" y="749909"/>
            <a:ext cx="9940834" cy="4966296"/>
          </a:xfrm>
          <a:prstGeom prst="rect">
            <a:avLst/>
          </a:prstGeom>
          <a:noFill/>
        </p:spPr>
        <p:txBody>
          <a:bodyPr wrap="square">
            <a:spAutoFit/>
          </a:bodyPr>
          <a:lstStyle/>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1. O Rei</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Representa: Deus.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Ensinamento:</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Deus oferece oportunidades a todos.</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Seu amor é universal.</a:t>
            </a:r>
          </a:p>
          <a:p>
            <a:pPr>
              <a:lnSpc>
                <a:spcPct val="150000"/>
              </a:lnSpc>
              <a:spcAft>
                <a:spcPts val="800"/>
              </a:spcAft>
              <a:buNone/>
            </a:pPr>
            <a:r>
              <a:rPr lang="pt-BR" sz="3200" b="1" kern="100" dirty="0">
                <a:effectLst/>
                <a:latin typeface="Aptos" panose="020B0004020202020204" pitchFamily="34" charset="0"/>
                <a:ea typeface="Aptos" panose="020B0004020202020204" pitchFamily="34" charset="0"/>
                <a:cs typeface="Times New Roman" panose="02020603050405020304" pitchFamily="18" charset="0"/>
              </a:rPr>
              <a:t>• O convite ao bem é permanente.</a:t>
            </a:r>
          </a:p>
        </p:txBody>
      </p:sp>
    </p:spTree>
    <p:extLst>
      <p:ext uri="{BB962C8B-B14F-4D97-AF65-F5344CB8AC3E}">
        <p14:creationId xmlns:p14="http://schemas.microsoft.com/office/powerpoint/2010/main" val="167137244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100798</TotalTime>
  <Words>1270</Words>
  <Application>Microsoft Office PowerPoint</Application>
  <PresentationFormat>Widescreen</PresentationFormat>
  <Paragraphs>133</Paragraphs>
  <Slides>28</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28</vt:i4>
      </vt:variant>
    </vt:vector>
  </HeadingPairs>
  <TitlesOfParts>
    <vt:vector size="36" baseType="lpstr">
      <vt:lpstr>Aptos</vt:lpstr>
      <vt:lpstr>Arial</vt:lpstr>
      <vt:lpstr>Calibri</vt:lpstr>
      <vt:lpstr>Calibri Light</vt:lpstr>
      <vt:lpstr>Segoe UI Symbol</vt:lpstr>
      <vt:lpstr>ui-sans-serif</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VIGILÂNCIA</dc:title>
  <dc:creator>Eder</dc:creator>
  <cp:lastModifiedBy>edermagalhaesclaudio@gmail.com</cp:lastModifiedBy>
  <cp:revision>393</cp:revision>
  <dcterms:created xsi:type="dcterms:W3CDTF">2024-05-17T02:28:52Z</dcterms:created>
  <dcterms:modified xsi:type="dcterms:W3CDTF">2026-07-20T15:11:51Z</dcterms:modified>
</cp:coreProperties>
</file>