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1" r:id="rId1"/>
  </p:sldMasterIdLst>
  <p:handoutMasterIdLst>
    <p:handoutMasterId r:id="rId34"/>
  </p:handoutMasterIdLst>
  <p:sldIdLst>
    <p:sldId id="402" r:id="rId2"/>
    <p:sldId id="330" r:id="rId3"/>
    <p:sldId id="452" r:id="rId4"/>
    <p:sldId id="441" r:id="rId5"/>
    <p:sldId id="437" r:id="rId6"/>
    <p:sldId id="442" r:id="rId7"/>
    <p:sldId id="443" r:id="rId8"/>
    <p:sldId id="444" r:id="rId9"/>
    <p:sldId id="445" r:id="rId10"/>
    <p:sldId id="446" r:id="rId11"/>
    <p:sldId id="447" r:id="rId12"/>
    <p:sldId id="448" r:id="rId13"/>
    <p:sldId id="449" r:id="rId14"/>
    <p:sldId id="450" r:id="rId15"/>
    <p:sldId id="451" r:id="rId16"/>
    <p:sldId id="436" r:id="rId17"/>
    <p:sldId id="453" r:id="rId18"/>
    <p:sldId id="454" r:id="rId19"/>
    <p:sldId id="455" r:id="rId20"/>
    <p:sldId id="405" r:id="rId21"/>
    <p:sldId id="433" r:id="rId22"/>
    <p:sldId id="424" r:id="rId23"/>
    <p:sldId id="412" r:id="rId24"/>
    <p:sldId id="410" r:id="rId25"/>
    <p:sldId id="414" r:id="rId26"/>
    <p:sldId id="420" r:id="rId27"/>
    <p:sldId id="421" r:id="rId28"/>
    <p:sldId id="422" r:id="rId29"/>
    <p:sldId id="425" r:id="rId30"/>
    <p:sldId id="428" r:id="rId31"/>
    <p:sldId id="429" r:id="rId32"/>
    <p:sldId id="400" r:id="rId33"/>
  </p:sldIdLst>
  <p:sldSz cx="12192000" cy="6858000"/>
  <p:notesSz cx="6858000" cy="9947275"/>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3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56" d="100"/>
          <a:sy n="56" d="100"/>
        </p:scale>
        <p:origin x="72" y="14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99091"/>
          </a:xfrm>
          <a:prstGeom prst="rect">
            <a:avLst/>
          </a:prstGeom>
        </p:spPr>
        <p:txBody>
          <a:bodyPr vert="horz" lIns="91440" tIns="45720" rIns="91440" bIns="45720" rtlCol="0"/>
          <a:lstStyle>
            <a:lvl1pPr algn="r">
              <a:defRPr sz="1200"/>
            </a:lvl1pPr>
          </a:lstStyle>
          <a:p>
            <a:fld id="{D1463431-9C52-47AB-A391-5D02B43FAE3C}" type="datetimeFigureOut">
              <a:rPr lang="pt-BR" smtClean="0"/>
              <a:t>21/07/2026</a:t>
            </a:fld>
            <a:endParaRPr lang="pt-BR"/>
          </a:p>
        </p:txBody>
      </p:sp>
      <p:sp>
        <p:nvSpPr>
          <p:cNvPr id="4" name="Espaço Reservado para Rodapé 3"/>
          <p:cNvSpPr>
            <a:spLocks noGrp="1"/>
          </p:cNvSpPr>
          <p:nvPr>
            <p:ph type="ftr" sz="quarter" idx="2"/>
          </p:nvPr>
        </p:nvSpPr>
        <p:spPr>
          <a:xfrm>
            <a:off x="0" y="9448185"/>
            <a:ext cx="2971800" cy="49909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9448185"/>
            <a:ext cx="2971800" cy="499090"/>
          </a:xfrm>
          <a:prstGeom prst="rect">
            <a:avLst/>
          </a:prstGeom>
        </p:spPr>
        <p:txBody>
          <a:bodyPr vert="horz" lIns="91440" tIns="45720" rIns="91440" bIns="45720" rtlCol="0" anchor="b"/>
          <a:lstStyle>
            <a:lvl1pPr algn="r">
              <a:defRPr sz="1200"/>
            </a:lvl1pPr>
          </a:lstStyle>
          <a:p>
            <a:fld id="{B1D353BE-3A5D-4A0E-8E41-EC6FE211E0C9}" type="slidenum">
              <a:rPr lang="pt-BR" smtClean="0"/>
              <a:t>‹nº›</a:t>
            </a:fld>
            <a:endParaRPr lang="pt-BR"/>
          </a:p>
        </p:txBody>
      </p:sp>
    </p:spTree>
    <p:extLst>
      <p:ext uri="{BB962C8B-B14F-4D97-AF65-F5344CB8AC3E}">
        <p14:creationId xmlns:p14="http://schemas.microsoft.com/office/powerpoint/2010/main" val="340770776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CA592-1EC8-4DA0-988D-B60702D55A48}"/>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C7D19FF3-DD2F-9C85-9F55-0940629FCC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D45F12F-45DE-9A7B-89FB-88E4E3013C0F}"/>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5" name="Espaço Reservado para Rodapé 4">
            <a:extLst>
              <a:ext uri="{FF2B5EF4-FFF2-40B4-BE49-F238E27FC236}">
                <a16:creationId xmlns:a16="http://schemas.microsoft.com/office/drawing/2014/main" id="{A4E08504-B3E7-C239-2BA9-964AFE098E4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9DB434F-5B01-FD7D-976C-AC7E4C24B465}"/>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407073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76DD60-FF9F-9C04-EFAB-F1AEE4116699}"/>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0BE24273-7F6C-DDFB-D31C-A4957C30AC92}"/>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6405558-88B2-32D4-DEDA-58394D7CD958}"/>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5" name="Espaço Reservado para Rodapé 4">
            <a:extLst>
              <a:ext uri="{FF2B5EF4-FFF2-40B4-BE49-F238E27FC236}">
                <a16:creationId xmlns:a16="http://schemas.microsoft.com/office/drawing/2014/main" id="{28C6E6EE-6CB5-74DB-805F-91AC823D87B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9D57028-0EA5-D942-72B4-92128A16FB79}"/>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1594606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1641E21-9C9F-624B-0288-BBF175CA4A9F}"/>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C3FFB53D-58B4-2F03-4622-256AAA70DA0B}"/>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D99BEF0-29DE-F3A3-8D28-C3604BD6E02C}"/>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5" name="Espaço Reservado para Rodapé 4">
            <a:extLst>
              <a:ext uri="{FF2B5EF4-FFF2-40B4-BE49-F238E27FC236}">
                <a16:creationId xmlns:a16="http://schemas.microsoft.com/office/drawing/2014/main" id="{C82722DA-505E-59B9-54FB-AA403C44099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42A8320-0630-4A1E-3DC7-C44D77DFD95D}"/>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695675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C6ABBC-B51F-7D99-4867-E2A71FADCC0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FD775E7-D147-00E8-A81C-BD41353277BE}"/>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0274438-D870-7167-291B-C3F203EBCC72}"/>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5" name="Espaço Reservado para Rodapé 4">
            <a:extLst>
              <a:ext uri="{FF2B5EF4-FFF2-40B4-BE49-F238E27FC236}">
                <a16:creationId xmlns:a16="http://schemas.microsoft.com/office/drawing/2014/main" id="{A8684E7F-EC85-7937-87A0-E731ADEEB1B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7260DC0-80F9-90D4-0F27-75E64D3CA43C}"/>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2041572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1E7DF-9273-CF63-1EBF-2272DCE53323}"/>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71913C51-AFCB-38C1-5C53-AB27554E1D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08F9A2F8-16B2-CE8D-71BD-5FA00034186C}"/>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5" name="Espaço Reservado para Rodapé 4">
            <a:extLst>
              <a:ext uri="{FF2B5EF4-FFF2-40B4-BE49-F238E27FC236}">
                <a16:creationId xmlns:a16="http://schemas.microsoft.com/office/drawing/2014/main" id="{BEC09F40-CEA5-C994-715D-1CF0762F627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79CC978-2001-6AFA-D05D-5B0B8B6F4ED3}"/>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3703845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026382-9524-2C2E-9BD8-877B11F92FB3}"/>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D1AABEC3-B4ED-F151-0817-06E94BDF4AEA}"/>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623281CB-61B9-DA85-1BF6-2766872DD6ED}"/>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D311C09C-6DC0-8B9B-9522-C5F5F7E6B607}"/>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6" name="Espaço Reservado para Rodapé 5">
            <a:extLst>
              <a:ext uri="{FF2B5EF4-FFF2-40B4-BE49-F238E27FC236}">
                <a16:creationId xmlns:a16="http://schemas.microsoft.com/office/drawing/2014/main" id="{0CC0695E-9AA5-E9C1-BC07-84AD6671E14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708591FE-4187-46E3-D8CD-F993AC1DD711}"/>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558923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33FCBA-7158-0072-EAE0-DE382BC9509E}"/>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BA449645-5130-7779-0498-5A4D1F36E7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7E9A68F8-A044-9060-0287-0FE5F4C810AD}"/>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349D7231-7901-0BEB-E8B8-808FE10E25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5734714D-3EBD-946F-0C84-1374BB4DA45A}"/>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F720A9E1-A790-F9E2-E9F3-F2EAA0D3F8D0}"/>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8" name="Espaço Reservado para Rodapé 7">
            <a:extLst>
              <a:ext uri="{FF2B5EF4-FFF2-40B4-BE49-F238E27FC236}">
                <a16:creationId xmlns:a16="http://schemas.microsoft.com/office/drawing/2014/main" id="{C92BEAFB-9662-5B01-F83A-F8A9B5BE03F7}"/>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3A4D7D7B-A1E0-7F97-771A-AE4B04DCA504}"/>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3140791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B58598-5351-4E4D-A115-F4A750FC79A3}"/>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04717125-977B-F5E2-9CD2-F0BD31073FDE}"/>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4" name="Espaço Reservado para Rodapé 3">
            <a:extLst>
              <a:ext uri="{FF2B5EF4-FFF2-40B4-BE49-F238E27FC236}">
                <a16:creationId xmlns:a16="http://schemas.microsoft.com/office/drawing/2014/main" id="{274C57A8-A677-B3FD-4AB6-CE4F55EAA9FA}"/>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EF22656F-B68C-5F44-95DD-300DDF864D29}"/>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2094107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38020B36-24AA-FE73-0564-0A0A50CA9BFB}"/>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3" name="Espaço Reservado para Rodapé 2">
            <a:extLst>
              <a:ext uri="{FF2B5EF4-FFF2-40B4-BE49-F238E27FC236}">
                <a16:creationId xmlns:a16="http://schemas.microsoft.com/office/drawing/2014/main" id="{F67CE7C3-D0B7-90F3-CB92-7BEC39EA78D2}"/>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916B81FB-66BE-219C-4758-FC14F5027D0A}"/>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2389628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EF66CC-6A0B-5370-4921-07305FC999B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9468F028-CC24-BEF5-FAC1-0373BB0CA8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0CCB6BD3-19F9-2A79-BBDB-CC367B774F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79F3792D-5EBA-934B-8AE8-E457E30C47AA}"/>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6" name="Espaço Reservado para Rodapé 5">
            <a:extLst>
              <a:ext uri="{FF2B5EF4-FFF2-40B4-BE49-F238E27FC236}">
                <a16:creationId xmlns:a16="http://schemas.microsoft.com/office/drawing/2014/main" id="{FE2FF6EF-C46F-6F1A-5637-6A301E3DE4C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B42D97C-9F76-EFC5-BA52-D8936F73BA8E}"/>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3093014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5147B1-DD4C-4753-A27A-8A1EA524DCFF}"/>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92E1969D-6133-B715-54E9-65DF2BBA07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EC45EE5C-357D-9719-1770-325DD761AC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D4AB6BCB-D103-5D1E-E04F-0B06EB5658D6}"/>
              </a:ext>
            </a:extLst>
          </p:cNvPr>
          <p:cNvSpPr>
            <a:spLocks noGrp="1"/>
          </p:cNvSpPr>
          <p:nvPr>
            <p:ph type="dt" sz="half" idx="10"/>
          </p:nvPr>
        </p:nvSpPr>
        <p:spPr/>
        <p:txBody>
          <a:bodyPr/>
          <a:lstStyle/>
          <a:p>
            <a:fld id="{DF64EAF4-070B-4BA2-BC33-C66C82799F21}" type="datetimeFigureOut">
              <a:rPr lang="pt-BR" smtClean="0"/>
              <a:t>21/07/2026</a:t>
            </a:fld>
            <a:endParaRPr lang="pt-BR"/>
          </a:p>
        </p:txBody>
      </p:sp>
      <p:sp>
        <p:nvSpPr>
          <p:cNvPr id="6" name="Espaço Reservado para Rodapé 5">
            <a:extLst>
              <a:ext uri="{FF2B5EF4-FFF2-40B4-BE49-F238E27FC236}">
                <a16:creationId xmlns:a16="http://schemas.microsoft.com/office/drawing/2014/main" id="{FFD1E7AB-50A8-1D2A-25AA-5EB07E4203A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7682C1D6-AB26-1986-4CBD-7637FD03BE83}"/>
              </a:ext>
            </a:extLst>
          </p:cNvPr>
          <p:cNvSpPr>
            <a:spLocks noGrp="1"/>
          </p:cNvSpPr>
          <p:nvPr>
            <p:ph type="sldNum" sz="quarter" idx="12"/>
          </p:nvPr>
        </p:nvSpPr>
        <p:spPr/>
        <p:txBody>
          <a:bodyPr/>
          <a:lstStyle/>
          <a:p>
            <a:fld id="{31878CA2-4E40-4891-9578-ECB57363B28C}" type="slidenum">
              <a:rPr lang="pt-BR" smtClean="0"/>
              <a:t>‹nº›</a:t>
            </a:fld>
            <a:endParaRPr lang="pt-BR"/>
          </a:p>
        </p:txBody>
      </p:sp>
    </p:spTree>
    <p:extLst>
      <p:ext uri="{BB962C8B-B14F-4D97-AF65-F5344CB8AC3E}">
        <p14:creationId xmlns:p14="http://schemas.microsoft.com/office/powerpoint/2010/main" val="3210964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solidFill>
          <a:srgbClr val="99FF33">
            <a:alpha val="36000"/>
          </a:srgbClr>
        </a:solidFill>
        <a:effectLst/>
      </p:bgPr>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027EBB88-2FBC-4C20-CDD3-DECA268FFE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446FAA89-9593-8D06-6EAA-94410F49A4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41C9C09-F5B2-48BB-62B7-17CBD90B7A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64EAF4-070B-4BA2-BC33-C66C82799F21}" type="datetimeFigureOut">
              <a:rPr lang="pt-BR" smtClean="0"/>
              <a:t>21/07/2026</a:t>
            </a:fld>
            <a:endParaRPr lang="pt-BR"/>
          </a:p>
        </p:txBody>
      </p:sp>
      <p:sp>
        <p:nvSpPr>
          <p:cNvPr id="5" name="Espaço Reservado para Rodapé 4">
            <a:extLst>
              <a:ext uri="{FF2B5EF4-FFF2-40B4-BE49-F238E27FC236}">
                <a16:creationId xmlns:a16="http://schemas.microsoft.com/office/drawing/2014/main" id="{90646EAB-DD06-8CE0-49E5-C5720D26B1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8D8CB03B-C0CD-755B-D8AD-1AD3361269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78CA2-4E40-4891-9578-ECB57363B28C}" type="slidenum">
              <a:rPr lang="pt-BR" smtClean="0"/>
              <a:t>‹nº›</a:t>
            </a:fld>
            <a:endParaRPr lang="pt-BR"/>
          </a:p>
        </p:txBody>
      </p:sp>
    </p:spTree>
    <p:extLst>
      <p:ext uri="{BB962C8B-B14F-4D97-AF65-F5344CB8AC3E}">
        <p14:creationId xmlns:p14="http://schemas.microsoft.com/office/powerpoint/2010/main" val="1267925127"/>
      </p:ext>
    </p:extLst>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DC80052C-01DA-20E7-6105-124ADF12B27F}"/>
              </a:ext>
            </a:extLst>
          </p:cNvPr>
          <p:cNvSpPr txBox="1"/>
          <p:nvPr/>
        </p:nvSpPr>
        <p:spPr>
          <a:xfrm>
            <a:off x="493593" y="507751"/>
            <a:ext cx="11204813" cy="5842497"/>
          </a:xfrm>
          <a:prstGeom prst="rect">
            <a:avLst/>
          </a:prstGeom>
          <a:noFill/>
        </p:spPr>
        <p:txBody>
          <a:bodyPr wrap="square" rtlCol="0">
            <a:spAutoFit/>
          </a:bodyPr>
          <a:lstStyle/>
          <a:p>
            <a:pPr algn="ctr">
              <a:lnSpc>
                <a:spcPct val="150000"/>
              </a:lnSpc>
            </a:pPr>
            <a:r>
              <a:rPr lang="pt-BR" sz="2800" b="1" dirty="0"/>
              <a:t>Prezado(a) expositor(a),</a:t>
            </a:r>
          </a:p>
          <a:p>
            <a:pPr algn="just">
              <a:lnSpc>
                <a:spcPct val="150000"/>
              </a:lnSpc>
            </a:pPr>
            <a:r>
              <a:rPr lang="pt-BR" sz="2800" dirty="0"/>
              <a:t>Este material é um apoio ao seu trabalho na divulgação da Doutrina Espírita. Recomendamos que cada tema seja aprofundado por meio do estudo das Obras Básicas da Codificação Espírita. As obras de Francisco Cândido Xavier, sob a orientação do espírito Emmanuel, oferecem valioso complemento para reflexão e enriquecimento doutrinário. Desejamos a você um estudo proveitoso e uma palestra edificante. Se este conteúdo contribuir para o fortalecimento do seu trabalho, seu propósito estará plenamente alcançado.</a:t>
            </a:r>
          </a:p>
          <a:p>
            <a:pPr algn="ctr">
              <a:lnSpc>
                <a:spcPct val="150000"/>
              </a:lnSpc>
            </a:pPr>
            <a:r>
              <a:rPr lang="pt-BR" sz="2800" b="1" dirty="0"/>
              <a:t>Com estima fraterna, Idealização e Coordenação Espiritismo Para Você</a:t>
            </a:r>
            <a:endParaRPr lang="pt-BR" sz="2800" dirty="0"/>
          </a:p>
        </p:txBody>
      </p:sp>
    </p:spTree>
    <p:extLst>
      <p:ext uri="{BB962C8B-B14F-4D97-AF65-F5344CB8AC3E}">
        <p14:creationId xmlns:p14="http://schemas.microsoft.com/office/powerpoint/2010/main" val="880853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697278" y="5833841"/>
            <a:ext cx="6778394"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155.a</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1014412" y="648319"/>
            <a:ext cx="10544175" cy="5262979"/>
          </a:xfrm>
          <a:prstGeom prst="rect">
            <a:avLst/>
          </a:prstGeom>
        </p:spPr>
        <p:txBody>
          <a:bodyPr wrap="square">
            <a:spAutoFit/>
          </a:bodyPr>
          <a:lstStyle/>
          <a:p>
            <a:pPr algn="just">
              <a:lnSpc>
                <a:spcPct val="150000"/>
              </a:lnSpc>
            </a:pPr>
            <a:r>
              <a:rPr lang="pt-BR" sz="2800" b="1" dirty="0">
                <a:latin typeface="Times New Roman" panose="02020603050405020304" pitchFamily="18" charset="0"/>
                <a:cs typeface="Times New Roman" panose="02020603050405020304" pitchFamily="18" charset="0"/>
              </a:rPr>
              <a:t>a) </a:t>
            </a:r>
            <a:r>
              <a:rPr lang="pt-BR" sz="2800" b="1" i="1" dirty="0">
                <a:latin typeface="Times New Roman" panose="02020603050405020304" pitchFamily="18" charset="0"/>
                <a:cs typeface="Times New Roman" panose="02020603050405020304" pitchFamily="18" charset="0"/>
              </a:rPr>
              <a:t>— A separação se dá instantaneamente por brusca transição? Haverá alguma linha de demarcação nitidamente traçada entre a vida e a morte?</a:t>
            </a:r>
          </a:p>
          <a:p>
            <a:pPr algn="just">
              <a:lnSpc>
                <a:spcPct val="150000"/>
              </a:lnSpc>
            </a:pPr>
            <a:r>
              <a:rPr lang="pt-BR" sz="2800" dirty="0">
                <a:latin typeface="Times New Roman" panose="02020603050405020304" pitchFamily="18" charset="0"/>
                <a:cs typeface="Times New Roman" panose="02020603050405020304" pitchFamily="18" charset="0"/>
              </a:rPr>
              <a:t>“Não; a alma se desprende gradualmente, não se escapa como um pássaro cativo a que se restitua subitamente a liberdade. Aqueles dois estados se tocam e confundem, de sorte que o Espírito se solta pouco a pouco dos laços que o prendiam. </a:t>
            </a:r>
            <a:r>
              <a:rPr lang="pt-BR" sz="2800" i="1" dirty="0">
                <a:latin typeface="Times New Roman" panose="02020603050405020304" pitchFamily="18" charset="0"/>
                <a:cs typeface="Times New Roman" panose="02020603050405020304" pitchFamily="18" charset="0"/>
              </a:rPr>
              <a:t>Estes laços se desatam, não se quebram</a:t>
            </a:r>
            <a:r>
              <a:rPr lang="pt-BR" sz="2800" dirty="0">
                <a:latin typeface="Times New Roman" panose="02020603050405020304" pitchFamily="18" charset="0"/>
                <a:cs typeface="Times New Roman" panose="02020603050405020304" pitchFamily="18" charset="0"/>
              </a:rPr>
              <a:t>.”</a:t>
            </a:r>
            <a:endParaRPr lang="pt-BR" sz="21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906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554403" y="5833841"/>
            <a:ext cx="6675802"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156.</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828675" y="284501"/>
            <a:ext cx="10642897" cy="5632311"/>
          </a:xfrm>
          <a:prstGeom prst="rect">
            <a:avLst/>
          </a:prstGeom>
        </p:spPr>
        <p:txBody>
          <a:bodyPr wrap="square">
            <a:spAutoFit/>
          </a:bodyPr>
          <a:lstStyle/>
          <a:p>
            <a:pPr algn="just">
              <a:lnSpc>
                <a:spcPct val="150000"/>
              </a:lnSpc>
            </a:pPr>
            <a:r>
              <a:rPr lang="pt-BR" sz="3000" b="1" i="1" dirty="0">
                <a:latin typeface="Times New Roman" panose="02020603050405020304" pitchFamily="18" charset="0"/>
                <a:cs typeface="Times New Roman" panose="02020603050405020304" pitchFamily="18" charset="0"/>
              </a:rPr>
              <a:t>A separação definitiva da alma e do corpo pode ocorrer antes da cessação completa da vida orgânica?</a:t>
            </a:r>
          </a:p>
          <a:p>
            <a:pPr algn="just">
              <a:lnSpc>
                <a:spcPct val="150000"/>
              </a:lnSpc>
            </a:pPr>
            <a:r>
              <a:rPr lang="pt-BR" sz="3000" dirty="0">
                <a:latin typeface="Times New Roman" panose="02020603050405020304" pitchFamily="18" charset="0"/>
                <a:cs typeface="Times New Roman" panose="02020603050405020304" pitchFamily="18" charset="0"/>
              </a:rPr>
              <a:t>“Na agonia, a alma, algumas vezes, já tem deixado o corpo; nada mais há que a vida orgânica. O homem já não tem consciência de si mesmo; entretanto, ainda lhe resta um sopro de vida orgânica. O corpo é a máquina que o coração põe em movimento. Existe, enquanto o coração faz circular nas veias o sangue, para o que não necessita da alma.”</a:t>
            </a:r>
          </a:p>
        </p:txBody>
      </p:sp>
    </p:spTree>
    <p:extLst>
      <p:ext uri="{BB962C8B-B14F-4D97-AF65-F5344CB8AC3E}">
        <p14:creationId xmlns:p14="http://schemas.microsoft.com/office/powerpoint/2010/main" val="1257849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554403" y="5833841"/>
            <a:ext cx="6573210"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160.</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742950" y="441664"/>
            <a:ext cx="10728622" cy="5262979"/>
          </a:xfrm>
          <a:prstGeom prst="rect">
            <a:avLst/>
          </a:prstGeom>
        </p:spPr>
        <p:txBody>
          <a:bodyPr wrap="square">
            <a:spAutoFit/>
          </a:bodyPr>
          <a:lstStyle/>
          <a:p>
            <a:pPr algn="just">
              <a:lnSpc>
                <a:spcPct val="150000"/>
              </a:lnSpc>
            </a:pPr>
            <a:r>
              <a:rPr lang="pt-BR" sz="2800" b="1" i="1" dirty="0">
                <a:latin typeface="Times New Roman" panose="02020603050405020304" pitchFamily="18" charset="0"/>
                <a:cs typeface="Times New Roman" panose="02020603050405020304" pitchFamily="18" charset="0"/>
              </a:rPr>
              <a:t>O Espírito se encontra imediatamente com os que conheceu na Terra e que morreram antes dele?</a:t>
            </a:r>
          </a:p>
          <a:p>
            <a:pPr algn="just">
              <a:lnSpc>
                <a:spcPct val="150000"/>
              </a:lnSpc>
            </a:pPr>
            <a:r>
              <a:rPr lang="pt-BR" sz="2800" dirty="0">
                <a:latin typeface="Times New Roman" panose="02020603050405020304" pitchFamily="18" charset="0"/>
                <a:cs typeface="Times New Roman" panose="02020603050405020304" pitchFamily="18" charset="0"/>
              </a:rPr>
              <a:t>“Sim, conforme à afeição que lhes votava e a que eles lhe consagravam. Muitas vezes aqueles seus conhecidos o vêm receber à entrada do mundo dos Espíritos e o </a:t>
            </a:r>
            <a:r>
              <a:rPr lang="pt-BR" sz="2800" i="1" dirty="0">
                <a:latin typeface="Times New Roman" panose="02020603050405020304" pitchFamily="18" charset="0"/>
                <a:cs typeface="Times New Roman" panose="02020603050405020304" pitchFamily="18" charset="0"/>
              </a:rPr>
              <a:t>ajudam a desligar-se das faixas da matéria</a:t>
            </a:r>
            <a:r>
              <a:rPr lang="pt-BR" sz="2800" dirty="0">
                <a:latin typeface="Times New Roman" panose="02020603050405020304" pitchFamily="18" charset="0"/>
                <a:cs typeface="Times New Roman" panose="02020603050405020304" pitchFamily="18" charset="0"/>
              </a:rPr>
              <a:t>. Encontra-se também com muitos dos que conheceu e perdeu de vista durante a sua vida terrena. Vê os que estão na erraticidade, como vê os encarnados e os vai visitar.”</a:t>
            </a:r>
            <a:endParaRPr lang="pt-B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9155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797291" y="5105179"/>
            <a:ext cx="6778394"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163.</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714375" y="1470364"/>
            <a:ext cx="10728622" cy="3046988"/>
          </a:xfrm>
          <a:prstGeom prst="rect">
            <a:avLst/>
          </a:prstGeom>
        </p:spPr>
        <p:txBody>
          <a:bodyPr wrap="square">
            <a:spAutoFit/>
          </a:bodyPr>
          <a:lstStyle/>
          <a:p>
            <a:pPr algn="ctr">
              <a:lnSpc>
                <a:spcPct val="150000"/>
              </a:lnSpc>
            </a:pPr>
            <a:r>
              <a:rPr lang="pt-BR" sz="3200" b="1" i="1" dirty="0">
                <a:latin typeface="Times New Roman" panose="02020603050405020304" pitchFamily="18" charset="0"/>
                <a:cs typeface="Times New Roman" panose="02020603050405020304" pitchFamily="18" charset="0"/>
              </a:rPr>
              <a:t>A alma tem consciência de si mesma imediatamente depois de deixar o corpo?</a:t>
            </a:r>
          </a:p>
          <a:p>
            <a:pPr algn="just">
              <a:lnSpc>
                <a:spcPct val="150000"/>
              </a:lnSpc>
            </a:pPr>
            <a:r>
              <a:rPr lang="pt-BR" sz="3200" dirty="0">
                <a:latin typeface="Times New Roman" panose="02020603050405020304" pitchFamily="18" charset="0"/>
                <a:cs typeface="Times New Roman" panose="02020603050405020304" pitchFamily="18" charset="0"/>
              </a:rPr>
              <a:t>“Imediatamente não é bem o termo. A alma passa algum tempo em estado de perturbação.”</a:t>
            </a:r>
            <a:endParaRPr lang="pt-BR"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8849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568692" y="5733829"/>
            <a:ext cx="6573210"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192.</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807890" y="455953"/>
            <a:ext cx="10728622" cy="4856842"/>
          </a:xfrm>
          <a:prstGeom prst="rect">
            <a:avLst/>
          </a:prstGeom>
        </p:spPr>
        <p:txBody>
          <a:bodyPr wrap="square">
            <a:spAutoFit/>
          </a:bodyPr>
          <a:lstStyle/>
          <a:p>
            <a:pPr algn="just">
              <a:lnSpc>
                <a:spcPct val="150000"/>
              </a:lnSpc>
            </a:pPr>
            <a:r>
              <a:rPr lang="pt-BR" sz="3000" b="1" i="1" dirty="0">
                <a:latin typeface="Times New Roman" panose="02020603050405020304" pitchFamily="18" charset="0"/>
                <a:cs typeface="Times New Roman" panose="02020603050405020304" pitchFamily="18" charset="0"/>
              </a:rPr>
              <a:t>Pode alguém, por um proceder impecável na vida atual, transpor todos os graus da escala do aperfeiçoamento e tornar-se Espírito puro, sem passar por outros graus intermédios?</a:t>
            </a:r>
          </a:p>
          <a:p>
            <a:pPr algn="just">
              <a:lnSpc>
                <a:spcPct val="150000"/>
              </a:lnSpc>
            </a:pPr>
            <a:r>
              <a:rPr lang="pt-BR" sz="3000" dirty="0">
                <a:latin typeface="Times New Roman" panose="02020603050405020304" pitchFamily="18" charset="0"/>
                <a:cs typeface="Times New Roman" panose="02020603050405020304" pitchFamily="18" charset="0"/>
              </a:rPr>
              <a:t>“Não, pois o que o homem julga perfeito longe está da perfeição. Há qualidades que lhe são desconhecidas e incompreensíveis. Poderá ser tão perfeito quanto o comporte a sua natureza terrena, mas isso não é a perfeição absoluta.</a:t>
            </a:r>
          </a:p>
        </p:txBody>
      </p:sp>
    </p:spTree>
    <p:extLst>
      <p:ext uri="{BB962C8B-B14F-4D97-AF65-F5344CB8AC3E}">
        <p14:creationId xmlns:p14="http://schemas.microsoft.com/office/powerpoint/2010/main" val="1219705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797291" y="5705254"/>
            <a:ext cx="6778394"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164.</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822177" y="527390"/>
            <a:ext cx="10728622" cy="4939814"/>
          </a:xfrm>
          <a:prstGeom prst="rect">
            <a:avLst/>
          </a:prstGeom>
        </p:spPr>
        <p:txBody>
          <a:bodyPr wrap="square">
            <a:spAutoFit/>
          </a:bodyPr>
          <a:lstStyle/>
          <a:p>
            <a:pPr algn="ctr">
              <a:lnSpc>
                <a:spcPct val="150000"/>
              </a:lnSpc>
            </a:pPr>
            <a:r>
              <a:rPr lang="pt-BR" sz="3000" b="1" i="1" dirty="0">
                <a:latin typeface="Times New Roman" panose="02020603050405020304" pitchFamily="18" charset="0"/>
                <a:cs typeface="Times New Roman" panose="02020603050405020304" pitchFamily="18" charset="0"/>
              </a:rPr>
              <a:t>A perturbação que se segue à separação da alma e do corpo é do mesmo grau e da mesma duração para todos os Espíritos?</a:t>
            </a:r>
          </a:p>
          <a:p>
            <a:pPr algn="just">
              <a:lnSpc>
                <a:spcPct val="150000"/>
              </a:lnSpc>
            </a:pPr>
            <a:r>
              <a:rPr lang="pt-BR" sz="3000" dirty="0">
                <a:latin typeface="Times New Roman" panose="02020603050405020304" pitchFamily="18" charset="0"/>
                <a:cs typeface="Times New Roman" panose="02020603050405020304" pitchFamily="18" charset="0"/>
              </a:rPr>
              <a:t>“Não; depende da elevação de cada um. Aquele que já está purificado, se reconhece quase imediatamente, pois que se libertou da matéria antes que cessasse a vida do corpo, enquanto que o homem carnal, aquele cuja consciência ainda não está pura, guarda por muito mais tempo a impressão da matéria.”</a:t>
            </a:r>
          </a:p>
        </p:txBody>
      </p:sp>
    </p:spTree>
    <p:extLst>
      <p:ext uri="{BB962C8B-B14F-4D97-AF65-F5344CB8AC3E}">
        <p14:creationId xmlns:p14="http://schemas.microsoft.com/office/powerpoint/2010/main" val="422765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700088" y="247174"/>
            <a:ext cx="10901363" cy="6417141"/>
          </a:xfrm>
          <a:prstGeom prst="rect">
            <a:avLst/>
          </a:prstGeom>
        </p:spPr>
        <p:txBody>
          <a:bodyPr wrap="square">
            <a:spAutoFit/>
          </a:bodyPr>
          <a:lstStyle/>
          <a:p>
            <a:pPr algn="just">
              <a:lnSpc>
                <a:spcPct val="150000"/>
              </a:lnSpc>
            </a:pPr>
            <a:r>
              <a:rPr lang="pt-BR" sz="2500" b="1" i="1" dirty="0">
                <a:latin typeface="Times New Roman" panose="02020603050405020304" pitchFamily="18" charset="0"/>
                <a:cs typeface="Times New Roman" panose="02020603050405020304" pitchFamily="18" charset="0"/>
              </a:rPr>
              <a:t>Os Espíritos têm fim? Compreende-se que seja eterno o princípio donde eles emanam, mas o que perguntamos é se suas individualidades têm um termo e se, em dado tempo, mais ou menos longo, o elemento de que são formados não se dissemina e volta à massa donde saiu, como sucede com os corpos materiais. É difícil de conceber-se que uma coisa que teve começo possa não ter fim. </a:t>
            </a:r>
          </a:p>
          <a:p>
            <a:pPr algn="just">
              <a:lnSpc>
                <a:spcPct val="150000"/>
              </a:lnSpc>
            </a:pPr>
            <a:r>
              <a:rPr lang="pt-BR" sz="2500" dirty="0">
                <a:latin typeface="Times New Roman" panose="02020603050405020304" pitchFamily="18" charset="0"/>
                <a:cs typeface="Times New Roman" panose="02020603050405020304" pitchFamily="18" charset="0"/>
              </a:rPr>
              <a:t>“Há muitas coisas que não compreendeis, porque tendes limitada a inteligência. Isso, porém, não é razão para que as repilais. O filho não compreende tudo o que a seu pai é compreensível, nem o ignorante tudo o que o sábio apreende. Dizemos que a existência dos Espíritos não tem fim. É tudo o que podemos, por agora, dizer.” </a:t>
            </a:r>
            <a:r>
              <a:rPr lang="pt-BR" sz="2400" dirty="0">
                <a:latin typeface="Times New Roman" panose="02020603050405020304" pitchFamily="18" charset="0"/>
                <a:cs typeface="Times New Roman" panose="02020603050405020304" pitchFamily="18" charset="0"/>
              </a:rPr>
              <a:t>                        </a:t>
            </a:r>
          </a:p>
          <a:p>
            <a:pPr algn="ctr">
              <a:lnSpc>
                <a:spcPct val="150000"/>
              </a:lnSpc>
            </a:pPr>
            <a:r>
              <a:rPr lang="pt-BR" sz="2400" dirty="0">
                <a:latin typeface="Times New Roman" panose="02020603050405020304" pitchFamily="18" charset="0"/>
                <a:cs typeface="Times New Roman" panose="02020603050405020304" pitchFamily="18" charset="0"/>
              </a:rPr>
              <a:t> </a:t>
            </a:r>
            <a:r>
              <a:rPr lang="pt-BR" sz="2400" b="1" dirty="0">
                <a:latin typeface="Times New Roman" panose="02020603050405020304" pitchFamily="18" charset="0"/>
                <a:cs typeface="Times New Roman" panose="02020603050405020304" pitchFamily="18" charset="0"/>
              </a:rPr>
              <a:t>O Livro dos Espíritos, pergunta 83.</a:t>
            </a:r>
            <a:endParaRPr lang="pt-B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4877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671952" y="5548092"/>
            <a:ext cx="6778394"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223.</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571500" y="527390"/>
            <a:ext cx="10979299" cy="4616648"/>
          </a:xfrm>
          <a:prstGeom prst="rect">
            <a:avLst/>
          </a:prstGeom>
        </p:spPr>
        <p:txBody>
          <a:bodyPr wrap="square">
            <a:spAutoFit/>
          </a:bodyPr>
          <a:lstStyle/>
          <a:p>
            <a:pPr algn="ctr">
              <a:lnSpc>
                <a:spcPct val="150000"/>
              </a:lnSpc>
            </a:pPr>
            <a:r>
              <a:rPr lang="pt-BR" sz="2800" b="1" i="1" dirty="0">
                <a:latin typeface="Times New Roman" panose="02020603050405020304" pitchFamily="18" charset="0"/>
                <a:cs typeface="Times New Roman" panose="02020603050405020304" pitchFamily="18" charset="0"/>
              </a:rPr>
              <a:t>A alma reencarna logo depois de se haver separado do corpo?</a:t>
            </a:r>
          </a:p>
          <a:p>
            <a:pPr algn="just">
              <a:lnSpc>
                <a:spcPct val="150000"/>
              </a:lnSpc>
            </a:pPr>
            <a:r>
              <a:rPr lang="pt-BR" sz="2800" dirty="0">
                <a:latin typeface="Times New Roman" panose="02020603050405020304" pitchFamily="18" charset="0"/>
                <a:cs typeface="Times New Roman" panose="02020603050405020304" pitchFamily="18" charset="0"/>
              </a:rPr>
              <a:t>“Algumas vezes reencarna imediatamente, porém de ordinário só o faz depois de intervalos mais ou menos longos. Nos mundos superiores, a reencarnação é quase sempre imediata. Sendo aí menos grosseira a matéria corporal, o Espírito, quando encarnado nesses mundos, goza quase que de todas as suas faculdades de Espírito, sendo o seu estado normal o dos sonâmbulos lúcidos entre vós.”</a:t>
            </a:r>
            <a:endParaRPr lang="pt-B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076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671951" y="5162329"/>
            <a:ext cx="6778394"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228.</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571499" y="884578"/>
            <a:ext cx="10979299" cy="3697166"/>
          </a:xfrm>
          <a:prstGeom prst="rect">
            <a:avLst/>
          </a:prstGeom>
        </p:spPr>
        <p:txBody>
          <a:bodyPr wrap="square">
            <a:spAutoFit/>
          </a:bodyPr>
          <a:lstStyle/>
          <a:p>
            <a:pPr algn="ctr">
              <a:lnSpc>
                <a:spcPct val="150000"/>
              </a:lnSpc>
            </a:pPr>
            <a:r>
              <a:rPr lang="pt-BR" sz="3200" b="1" i="1" dirty="0">
                <a:latin typeface="Times New Roman" panose="02020603050405020304" pitchFamily="18" charset="0"/>
                <a:cs typeface="Times New Roman" panose="02020603050405020304" pitchFamily="18" charset="0"/>
              </a:rPr>
              <a:t>Conservam os Espíritos algumas de suas paixões humanas?</a:t>
            </a:r>
          </a:p>
          <a:p>
            <a:pPr algn="just">
              <a:lnSpc>
                <a:spcPct val="150000"/>
              </a:lnSpc>
            </a:pPr>
            <a:r>
              <a:rPr lang="pt-BR" sz="3200" dirty="0">
                <a:latin typeface="Times New Roman" panose="02020603050405020304" pitchFamily="18" charset="0"/>
                <a:cs typeface="Times New Roman" panose="02020603050405020304" pitchFamily="18" charset="0"/>
              </a:rPr>
              <a:t>“Com o invólucro imaterial os Espíritos elevados deixam as paixões más e só guardam a do bem. Quanto aos Espíritos inferiores, esses as conservam, pois do contrário pertenceriam à primeira ordem.”</a:t>
            </a:r>
            <a:endParaRPr lang="pt-BR" sz="6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4226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600513" y="5749299"/>
            <a:ext cx="6778394"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229.</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614361" y="498816"/>
            <a:ext cx="10979299" cy="5003677"/>
          </a:xfrm>
          <a:prstGeom prst="rect">
            <a:avLst/>
          </a:prstGeom>
        </p:spPr>
        <p:txBody>
          <a:bodyPr wrap="square">
            <a:spAutoFit/>
          </a:bodyPr>
          <a:lstStyle/>
          <a:p>
            <a:pPr algn="just">
              <a:lnSpc>
                <a:spcPct val="150000"/>
              </a:lnSpc>
            </a:pPr>
            <a:r>
              <a:rPr lang="pt-BR" sz="2700" b="1" i="1" dirty="0">
                <a:latin typeface="Times New Roman" panose="02020603050405020304" pitchFamily="18" charset="0"/>
                <a:cs typeface="Times New Roman" panose="02020603050405020304" pitchFamily="18" charset="0"/>
              </a:rPr>
              <a:t>Por que, deixando a Terra, não deixam aí os Espíritos todas as más paixões, uma vez que lhes reconhecem os inconvenientes?</a:t>
            </a:r>
          </a:p>
          <a:p>
            <a:pPr algn="just">
              <a:lnSpc>
                <a:spcPct val="150000"/>
              </a:lnSpc>
            </a:pPr>
            <a:r>
              <a:rPr lang="pt-BR" sz="2700" dirty="0">
                <a:latin typeface="Times New Roman" panose="02020603050405020304" pitchFamily="18" charset="0"/>
                <a:cs typeface="Times New Roman" panose="02020603050405020304" pitchFamily="18" charset="0"/>
              </a:rPr>
              <a:t>“Vês nesse mundo pessoas excessivamente invejosas. Imaginas que, mal o deixam, perdem esse defeito? Acompanha os que da Terra partem, sobretudo os que alimentaram paixões bem acentuadas, uma espécie de atmosfera que os envolve, conservando-lhes o que têm de mau, por não se achar o Espírito inteiramente desprendido da matéria. Só por momentos ele entrevê a verdade, que assim lhe aparece como que para mostrar-lhe o bom caminho.”</a:t>
            </a:r>
          </a:p>
        </p:txBody>
      </p:sp>
    </p:spTree>
    <p:extLst>
      <p:ext uri="{BB962C8B-B14F-4D97-AF65-F5344CB8AC3E}">
        <p14:creationId xmlns:p14="http://schemas.microsoft.com/office/powerpoint/2010/main" val="2038182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66863" y="2884442"/>
            <a:ext cx="9144000" cy="1054146"/>
          </a:xfrm>
        </p:spPr>
        <p:txBody>
          <a:bodyPr>
            <a:normAutofit/>
          </a:bodyPr>
          <a:lstStyle/>
          <a:p>
            <a:r>
              <a:rPr lang="pt-BR" b="1" dirty="0"/>
              <a:t>IMORTALIDADE DA ALMA</a:t>
            </a:r>
          </a:p>
        </p:txBody>
      </p:sp>
      <p:sp>
        <p:nvSpPr>
          <p:cNvPr id="5" name="CaixaDeTexto 4">
            <a:extLst>
              <a:ext uri="{FF2B5EF4-FFF2-40B4-BE49-F238E27FC236}">
                <a16:creationId xmlns:a16="http://schemas.microsoft.com/office/drawing/2014/main" id="{F2EA2AFC-B74E-C443-7A53-B4467FA525FC}"/>
              </a:ext>
            </a:extLst>
          </p:cNvPr>
          <p:cNvSpPr txBox="1"/>
          <p:nvPr/>
        </p:nvSpPr>
        <p:spPr>
          <a:xfrm>
            <a:off x="4258101" y="5763959"/>
            <a:ext cx="6723377" cy="400110"/>
          </a:xfrm>
          <a:prstGeom prst="rect">
            <a:avLst/>
          </a:prstGeom>
          <a:noFill/>
        </p:spPr>
        <p:txBody>
          <a:bodyPr wrap="square" rtlCol="0">
            <a:spAutoFit/>
          </a:bodyPr>
          <a:lstStyle/>
          <a:p>
            <a:pPr algn="ctr"/>
            <a:r>
              <a:rPr lang="pt-BR" sz="2000" b="1" dirty="0"/>
              <a:t>Se preferir coloque seu nome aqui com data de apresentação</a:t>
            </a:r>
          </a:p>
        </p:txBody>
      </p:sp>
    </p:spTree>
    <p:extLst>
      <p:ext uri="{BB962C8B-B14F-4D97-AF65-F5344CB8AC3E}">
        <p14:creationId xmlns:p14="http://schemas.microsoft.com/office/powerpoint/2010/main" val="1442190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097280" y="1203009"/>
            <a:ext cx="10084526" cy="3785652"/>
          </a:xfrm>
          <a:prstGeom prst="rect">
            <a:avLst/>
          </a:prstGeom>
          <a:noFill/>
        </p:spPr>
        <p:txBody>
          <a:bodyPr wrap="square" rtlCol="0">
            <a:spAutoFit/>
          </a:bodyPr>
          <a:lstStyle/>
          <a:p>
            <a:pPr algn="just">
              <a:lnSpc>
                <a:spcPct val="150000"/>
              </a:lnSpc>
            </a:pPr>
            <a:r>
              <a:rPr lang="pt-BR" sz="3200" b="1" dirty="0"/>
              <a:t>Como realiza essa nova existência? Será pela sua transformação como Espírito?</a:t>
            </a:r>
          </a:p>
          <a:p>
            <a:pPr algn="just">
              <a:lnSpc>
                <a:spcPct val="150000"/>
              </a:lnSpc>
            </a:pPr>
            <a:r>
              <a:rPr lang="pt-BR" sz="3200" dirty="0"/>
              <a:t>“Depurando-se, a alma indubitavelmente experimenta uma transformação, mas para isso necessária lhe é a prova da vida corporal.” </a:t>
            </a:r>
          </a:p>
        </p:txBody>
      </p:sp>
      <p:sp>
        <p:nvSpPr>
          <p:cNvPr id="3" name="Retângulo 2"/>
          <p:cNvSpPr/>
          <p:nvPr/>
        </p:nvSpPr>
        <p:spPr>
          <a:xfrm>
            <a:off x="2999835" y="5516047"/>
            <a:ext cx="6401881" cy="584775"/>
          </a:xfrm>
          <a:prstGeom prst="rect">
            <a:avLst/>
          </a:prstGeom>
        </p:spPr>
        <p:txBody>
          <a:bodyPr wrap="none">
            <a:spAutoFit/>
          </a:bodyPr>
          <a:lstStyle/>
          <a:p>
            <a:pPr algn="ctr"/>
            <a:r>
              <a:rPr lang="pt-BR" sz="3200" b="1" dirty="0"/>
              <a:t>O Livro dos Espíritos, pergunta 166.a</a:t>
            </a:r>
          </a:p>
        </p:txBody>
      </p:sp>
    </p:spTree>
    <p:extLst>
      <p:ext uri="{BB962C8B-B14F-4D97-AF65-F5344CB8AC3E}">
        <p14:creationId xmlns:p14="http://schemas.microsoft.com/office/powerpoint/2010/main" val="1810144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31520" y="456760"/>
            <a:ext cx="10724606" cy="5262979"/>
          </a:xfrm>
          <a:prstGeom prst="rect">
            <a:avLst/>
          </a:prstGeom>
          <a:noFill/>
        </p:spPr>
        <p:txBody>
          <a:bodyPr wrap="square" rtlCol="0">
            <a:spAutoFit/>
          </a:bodyPr>
          <a:lstStyle/>
          <a:p>
            <a:pPr algn="just">
              <a:lnSpc>
                <a:spcPct val="150000"/>
              </a:lnSpc>
            </a:pPr>
            <a:r>
              <a:rPr lang="pt-BR" sz="2800" b="1" dirty="0"/>
              <a:t>¹⁰ E os seus discípulos o interrogaram, dizendo: Por que dizem então os escribas que é mister que Elias venha primeiro?</a:t>
            </a:r>
          </a:p>
          <a:p>
            <a:pPr algn="just">
              <a:lnSpc>
                <a:spcPct val="150000"/>
              </a:lnSpc>
            </a:pPr>
            <a:r>
              <a:rPr lang="pt-BR" sz="2800" b="1" dirty="0"/>
              <a:t>¹¹ E Jesus, respondendo, disse-lhes: Em verdade Elias virá primeiro, e restaurará todas as coisas;</a:t>
            </a:r>
          </a:p>
          <a:p>
            <a:pPr algn="just">
              <a:lnSpc>
                <a:spcPct val="150000"/>
              </a:lnSpc>
            </a:pPr>
            <a:r>
              <a:rPr lang="pt-BR" sz="2800" b="1" dirty="0"/>
              <a:t>¹² Mas digo-vos que Elias já veio, e não o conheceram, mas fizeram-lhe tudo o que quiseram. Assim farão eles também padecer o Filho do homem.</a:t>
            </a:r>
          </a:p>
          <a:p>
            <a:pPr algn="just">
              <a:lnSpc>
                <a:spcPct val="150000"/>
              </a:lnSpc>
            </a:pPr>
            <a:r>
              <a:rPr lang="pt-BR" sz="2800" b="1" dirty="0"/>
              <a:t>¹³ Então entenderam os discípulos que lhes falara de João o Batista. </a:t>
            </a:r>
          </a:p>
        </p:txBody>
      </p:sp>
      <p:sp>
        <p:nvSpPr>
          <p:cNvPr id="3" name="Retângulo 2"/>
          <p:cNvSpPr/>
          <p:nvPr/>
        </p:nvSpPr>
        <p:spPr>
          <a:xfrm>
            <a:off x="4217741" y="5719739"/>
            <a:ext cx="3051669" cy="754694"/>
          </a:xfrm>
          <a:prstGeom prst="rect">
            <a:avLst/>
          </a:prstGeom>
        </p:spPr>
        <p:txBody>
          <a:bodyPr wrap="none">
            <a:spAutoFit/>
          </a:bodyPr>
          <a:lstStyle/>
          <a:p>
            <a:pPr algn="just">
              <a:lnSpc>
                <a:spcPct val="150000"/>
              </a:lnSpc>
            </a:pPr>
            <a:r>
              <a:rPr lang="pt-BR" sz="3200" b="1" dirty="0"/>
              <a:t>Mateus 17:10-13</a:t>
            </a:r>
          </a:p>
        </p:txBody>
      </p:sp>
    </p:spTree>
    <p:extLst>
      <p:ext uri="{BB962C8B-B14F-4D97-AF65-F5344CB8AC3E}">
        <p14:creationId xmlns:p14="http://schemas.microsoft.com/office/powerpoint/2010/main" val="467392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028699" y="1943101"/>
            <a:ext cx="10058400" cy="1569660"/>
          </a:xfrm>
          <a:prstGeom prst="rect">
            <a:avLst/>
          </a:prstGeom>
          <a:noFill/>
        </p:spPr>
        <p:txBody>
          <a:bodyPr wrap="square" rtlCol="0">
            <a:spAutoFit/>
          </a:bodyPr>
          <a:lstStyle/>
          <a:p>
            <a:pPr algn="ctr">
              <a:lnSpc>
                <a:spcPct val="150000"/>
              </a:lnSpc>
            </a:pPr>
            <a:r>
              <a:rPr lang="pt-BR" sz="3200" b="1" dirty="0"/>
              <a:t>Que é a alma no intervalo das encarnações? </a:t>
            </a:r>
          </a:p>
          <a:p>
            <a:pPr algn="ctr">
              <a:lnSpc>
                <a:spcPct val="150000"/>
              </a:lnSpc>
            </a:pPr>
            <a:r>
              <a:rPr lang="pt-BR" sz="3200" dirty="0"/>
              <a:t>“Espírito errante, que aspira a novo destino, que espera.”</a:t>
            </a:r>
          </a:p>
        </p:txBody>
      </p:sp>
      <p:sp>
        <p:nvSpPr>
          <p:cNvPr id="3" name="Retângulo 2"/>
          <p:cNvSpPr/>
          <p:nvPr/>
        </p:nvSpPr>
        <p:spPr>
          <a:xfrm>
            <a:off x="2856958" y="4604097"/>
            <a:ext cx="6401881" cy="584775"/>
          </a:xfrm>
          <a:prstGeom prst="rect">
            <a:avLst/>
          </a:prstGeom>
        </p:spPr>
        <p:txBody>
          <a:bodyPr wrap="none">
            <a:spAutoFit/>
          </a:bodyPr>
          <a:lstStyle/>
          <a:p>
            <a:pPr algn="just"/>
            <a:r>
              <a:rPr lang="pt-BR" sz="3200" b="1" dirty="0"/>
              <a:t>O Livro dos Espíritos, pergunta 224.</a:t>
            </a:r>
          </a:p>
        </p:txBody>
      </p:sp>
    </p:spTree>
    <p:extLst>
      <p:ext uri="{BB962C8B-B14F-4D97-AF65-F5344CB8AC3E}">
        <p14:creationId xmlns:p14="http://schemas.microsoft.com/office/powerpoint/2010/main" val="2690764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28686" y="1100138"/>
            <a:ext cx="10058400" cy="2970685"/>
          </a:xfrm>
          <a:prstGeom prst="rect">
            <a:avLst/>
          </a:prstGeom>
          <a:noFill/>
        </p:spPr>
        <p:txBody>
          <a:bodyPr wrap="square" rtlCol="0">
            <a:spAutoFit/>
          </a:bodyPr>
          <a:lstStyle/>
          <a:p>
            <a:pPr algn="ctr">
              <a:lnSpc>
                <a:spcPct val="150000"/>
              </a:lnSpc>
            </a:pPr>
            <a:r>
              <a:rPr lang="pt-BR" sz="3200" b="1" dirty="0"/>
              <a:t>Na erraticidade, o Espírito progride?</a:t>
            </a:r>
          </a:p>
          <a:p>
            <a:pPr algn="ctr">
              <a:lnSpc>
                <a:spcPct val="150000"/>
              </a:lnSpc>
            </a:pPr>
            <a:r>
              <a:rPr lang="pt-BR" sz="3200" dirty="0"/>
              <a:t> “Pode melhorar-se muito, tais sejam a vontade e o desejo que tenha de consegui-lo. Todavia, na existência corporal é que põe em prática as idéias que adquiriu.”</a:t>
            </a:r>
          </a:p>
        </p:txBody>
      </p:sp>
      <p:sp>
        <p:nvSpPr>
          <p:cNvPr id="3" name="Retângulo 2"/>
          <p:cNvSpPr/>
          <p:nvPr/>
        </p:nvSpPr>
        <p:spPr>
          <a:xfrm>
            <a:off x="3078721" y="4643285"/>
            <a:ext cx="6193490" cy="584775"/>
          </a:xfrm>
          <a:prstGeom prst="rect">
            <a:avLst/>
          </a:prstGeom>
        </p:spPr>
        <p:txBody>
          <a:bodyPr wrap="none">
            <a:spAutoFit/>
          </a:bodyPr>
          <a:lstStyle/>
          <a:p>
            <a:pPr algn="ctr"/>
            <a:r>
              <a:rPr lang="pt-BR" sz="3200" b="1" dirty="0"/>
              <a:t>O Livro dos Espíritos, pergunta 230.</a:t>
            </a:r>
          </a:p>
        </p:txBody>
      </p:sp>
    </p:spTree>
    <p:extLst>
      <p:ext uri="{BB962C8B-B14F-4D97-AF65-F5344CB8AC3E}">
        <p14:creationId xmlns:p14="http://schemas.microsoft.com/office/powerpoint/2010/main" val="4131821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585733" y="1781601"/>
            <a:ext cx="10918209" cy="2232021"/>
          </a:xfrm>
          <a:prstGeom prst="rect">
            <a:avLst/>
          </a:prstGeom>
          <a:noFill/>
        </p:spPr>
        <p:txBody>
          <a:bodyPr wrap="square" rtlCol="0">
            <a:spAutoFit/>
          </a:bodyPr>
          <a:lstStyle/>
          <a:p>
            <a:pPr algn="ctr">
              <a:lnSpc>
                <a:spcPct val="150000"/>
              </a:lnSpc>
            </a:pPr>
            <a:r>
              <a:rPr lang="pt-BR" sz="3200" b="1" dirty="0"/>
              <a:t>Não se seria mais feliz permanecendo na condição de Espírito?</a:t>
            </a:r>
          </a:p>
          <a:p>
            <a:pPr algn="ctr">
              <a:lnSpc>
                <a:spcPct val="150000"/>
              </a:lnSpc>
            </a:pPr>
            <a:r>
              <a:rPr lang="pt-BR" sz="3200" dirty="0"/>
              <a:t> “Não, não; estacionar-se-ia e o que se quer é caminhar para Deus.” </a:t>
            </a:r>
          </a:p>
        </p:txBody>
      </p:sp>
      <p:sp>
        <p:nvSpPr>
          <p:cNvPr id="3" name="Retângulo 2"/>
          <p:cNvSpPr/>
          <p:nvPr/>
        </p:nvSpPr>
        <p:spPr>
          <a:xfrm>
            <a:off x="2847104" y="5076399"/>
            <a:ext cx="6395469" cy="584775"/>
          </a:xfrm>
          <a:prstGeom prst="rect">
            <a:avLst/>
          </a:prstGeom>
        </p:spPr>
        <p:txBody>
          <a:bodyPr wrap="none">
            <a:spAutoFit/>
          </a:bodyPr>
          <a:lstStyle/>
          <a:p>
            <a:pPr algn="ctr"/>
            <a:r>
              <a:rPr lang="pt-BR" sz="3200" b="1" dirty="0"/>
              <a:t>O Livro dos Espíritos, pergunta 175.a</a:t>
            </a:r>
          </a:p>
        </p:txBody>
      </p:sp>
    </p:spTree>
    <p:extLst>
      <p:ext uri="{BB962C8B-B14F-4D97-AF65-F5344CB8AC3E}">
        <p14:creationId xmlns:p14="http://schemas.microsoft.com/office/powerpoint/2010/main" val="2277056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028699" y="700089"/>
            <a:ext cx="10058400" cy="4524315"/>
          </a:xfrm>
          <a:prstGeom prst="rect">
            <a:avLst/>
          </a:prstGeom>
          <a:noFill/>
        </p:spPr>
        <p:txBody>
          <a:bodyPr wrap="square" rtlCol="0">
            <a:spAutoFit/>
          </a:bodyPr>
          <a:lstStyle/>
          <a:p>
            <a:pPr algn="just">
              <a:lnSpc>
                <a:spcPct val="150000"/>
              </a:lnSpc>
            </a:pPr>
            <a:r>
              <a:rPr lang="pt-BR" sz="3200" b="1" dirty="0"/>
              <a:t>É limitado o número das existências corporais, ou o Espírito reencarna perpetuamente? </a:t>
            </a:r>
          </a:p>
          <a:p>
            <a:pPr algn="just">
              <a:lnSpc>
                <a:spcPct val="150000"/>
              </a:lnSpc>
            </a:pPr>
            <a:r>
              <a:rPr lang="pt-BR" sz="3200" dirty="0"/>
              <a:t>“A cada nova existência, o Espírito dá um passo para diante na senda do progresso. Desde que se ache limpo de todas as impurezas, não tem mais necessidade das provas da vida corporal.”</a:t>
            </a:r>
          </a:p>
        </p:txBody>
      </p:sp>
      <p:sp>
        <p:nvSpPr>
          <p:cNvPr id="3" name="Retângulo 2"/>
          <p:cNvSpPr/>
          <p:nvPr/>
        </p:nvSpPr>
        <p:spPr>
          <a:xfrm>
            <a:off x="2961463" y="5224404"/>
            <a:ext cx="6401881" cy="584775"/>
          </a:xfrm>
          <a:prstGeom prst="rect">
            <a:avLst/>
          </a:prstGeom>
        </p:spPr>
        <p:txBody>
          <a:bodyPr wrap="none">
            <a:spAutoFit/>
          </a:bodyPr>
          <a:lstStyle/>
          <a:p>
            <a:pPr algn="ctr"/>
            <a:r>
              <a:rPr lang="pt-BR" sz="3200" b="1" dirty="0"/>
              <a:t>O Livro dos Espíritos, pergunta 168.</a:t>
            </a:r>
          </a:p>
        </p:txBody>
      </p:sp>
    </p:spTree>
    <p:extLst>
      <p:ext uri="{BB962C8B-B14F-4D97-AF65-F5344CB8AC3E}">
        <p14:creationId xmlns:p14="http://schemas.microsoft.com/office/powerpoint/2010/main" val="1485752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13953" y="1350782"/>
            <a:ext cx="10447019" cy="3046988"/>
          </a:xfrm>
          <a:prstGeom prst="rect">
            <a:avLst/>
          </a:prstGeom>
          <a:noFill/>
        </p:spPr>
        <p:txBody>
          <a:bodyPr wrap="square" rtlCol="0">
            <a:spAutoFit/>
          </a:bodyPr>
          <a:lstStyle/>
          <a:p>
            <a:pPr algn="ctr">
              <a:lnSpc>
                <a:spcPct val="150000"/>
              </a:lnSpc>
            </a:pPr>
            <a:r>
              <a:rPr lang="pt-BR" sz="3200" b="1" dirty="0"/>
              <a:t>Sabem os Espíritos em que época reencarnarão?</a:t>
            </a:r>
          </a:p>
          <a:p>
            <a:pPr algn="ctr">
              <a:lnSpc>
                <a:spcPct val="150000"/>
              </a:lnSpc>
            </a:pPr>
            <a:r>
              <a:rPr lang="pt-BR" sz="3200" b="1" dirty="0"/>
              <a:t> </a:t>
            </a:r>
            <a:r>
              <a:rPr lang="pt-BR" sz="3200" dirty="0"/>
              <a:t>“Pressentem-na, como sucede ao cego que se aproxima do fogo. Sabem que têm de retomar um corpo, como sabeis que tendes de morrer um dia, mas ignoram quando isso se dará.”</a:t>
            </a:r>
          </a:p>
        </p:txBody>
      </p:sp>
      <p:sp>
        <p:nvSpPr>
          <p:cNvPr id="3" name="Retângulo 2"/>
          <p:cNvSpPr/>
          <p:nvPr/>
        </p:nvSpPr>
        <p:spPr>
          <a:xfrm>
            <a:off x="2636521" y="4995981"/>
            <a:ext cx="6401881" cy="584775"/>
          </a:xfrm>
          <a:prstGeom prst="rect">
            <a:avLst/>
          </a:prstGeom>
        </p:spPr>
        <p:txBody>
          <a:bodyPr wrap="none">
            <a:spAutoFit/>
          </a:bodyPr>
          <a:lstStyle/>
          <a:p>
            <a:pPr algn="ctr"/>
            <a:r>
              <a:rPr lang="pt-BR" sz="3200" b="1" dirty="0"/>
              <a:t>O Livro dos Espíritos, pergunta 330.</a:t>
            </a:r>
          </a:p>
        </p:txBody>
      </p:sp>
    </p:spTree>
    <p:extLst>
      <p:ext uri="{BB962C8B-B14F-4D97-AF65-F5344CB8AC3E}">
        <p14:creationId xmlns:p14="http://schemas.microsoft.com/office/powerpoint/2010/main" val="1320248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79268" y="841331"/>
            <a:ext cx="10447019" cy="3709349"/>
          </a:xfrm>
          <a:prstGeom prst="rect">
            <a:avLst/>
          </a:prstGeom>
          <a:noFill/>
        </p:spPr>
        <p:txBody>
          <a:bodyPr wrap="square" rtlCol="0">
            <a:spAutoFit/>
          </a:bodyPr>
          <a:lstStyle/>
          <a:p>
            <a:pPr algn="ctr">
              <a:lnSpc>
                <a:spcPct val="150000"/>
              </a:lnSpc>
            </a:pPr>
            <a:r>
              <a:rPr lang="pt-BR" sz="3200" b="1" dirty="0"/>
              <a:t>Todos os Espíritos se preocupam com a sua reencarnação?</a:t>
            </a:r>
          </a:p>
          <a:p>
            <a:pPr algn="ctr">
              <a:lnSpc>
                <a:spcPct val="150000"/>
              </a:lnSpc>
            </a:pPr>
            <a:r>
              <a:rPr lang="pt-BR" sz="3200" dirty="0"/>
              <a:t> “Muitos há que em tal coisa não pensam, que nem sequer a compreendem. Depende de estarem mais ou menos adiantados. Para alguns, a incerteza em que se acham do futuro que os aguarda constitui punição.”</a:t>
            </a:r>
          </a:p>
        </p:txBody>
      </p:sp>
      <p:sp>
        <p:nvSpPr>
          <p:cNvPr id="3" name="Retângulo 2"/>
          <p:cNvSpPr/>
          <p:nvPr/>
        </p:nvSpPr>
        <p:spPr>
          <a:xfrm>
            <a:off x="2701836" y="5035170"/>
            <a:ext cx="6401881" cy="584775"/>
          </a:xfrm>
          <a:prstGeom prst="rect">
            <a:avLst/>
          </a:prstGeom>
        </p:spPr>
        <p:txBody>
          <a:bodyPr wrap="none">
            <a:spAutoFit/>
          </a:bodyPr>
          <a:lstStyle/>
          <a:p>
            <a:pPr algn="ctr"/>
            <a:r>
              <a:rPr lang="pt-BR" sz="3200" b="1" dirty="0"/>
              <a:t>O Livro dos Espíritos, pergunta 331.</a:t>
            </a:r>
          </a:p>
        </p:txBody>
      </p:sp>
    </p:spTree>
    <p:extLst>
      <p:ext uri="{BB962C8B-B14F-4D97-AF65-F5344CB8AC3E}">
        <p14:creationId xmlns:p14="http://schemas.microsoft.com/office/powerpoint/2010/main" val="3627011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70264" y="441326"/>
            <a:ext cx="11312434" cy="5262979"/>
          </a:xfrm>
          <a:prstGeom prst="rect">
            <a:avLst/>
          </a:prstGeom>
          <a:noFill/>
        </p:spPr>
        <p:txBody>
          <a:bodyPr wrap="square" rtlCol="0">
            <a:spAutoFit/>
          </a:bodyPr>
          <a:lstStyle/>
          <a:p>
            <a:pPr algn="ctr">
              <a:lnSpc>
                <a:spcPct val="150000"/>
              </a:lnSpc>
            </a:pPr>
            <a:r>
              <a:rPr lang="pt-BR" sz="3200" b="1" dirty="0"/>
              <a:t>Pode o Espírito apressar ou retardar o momento da sua reencarnação?</a:t>
            </a:r>
          </a:p>
          <a:p>
            <a:pPr algn="ctr">
              <a:lnSpc>
                <a:spcPct val="150000"/>
              </a:lnSpc>
            </a:pPr>
            <a:r>
              <a:rPr lang="pt-BR" sz="3200" dirty="0"/>
              <a:t> “Pode apressá-lo, atraindo-o por um desejo ardente. Pode igualmente distanciá-lo, recuando diante da prova, pois entre os Espíritos também há covardes e indiferentes. Nenhum, porém, assim procede impunemente, visto que sofre por isso, como aquele que recusa o remédio capaz de curá-lo.”</a:t>
            </a:r>
          </a:p>
        </p:txBody>
      </p:sp>
      <p:sp>
        <p:nvSpPr>
          <p:cNvPr id="3" name="Retângulo 2"/>
          <p:cNvSpPr/>
          <p:nvPr/>
        </p:nvSpPr>
        <p:spPr>
          <a:xfrm>
            <a:off x="3026777" y="5954574"/>
            <a:ext cx="6401881" cy="584775"/>
          </a:xfrm>
          <a:prstGeom prst="rect">
            <a:avLst/>
          </a:prstGeom>
        </p:spPr>
        <p:txBody>
          <a:bodyPr wrap="none">
            <a:spAutoFit/>
          </a:bodyPr>
          <a:lstStyle/>
          <a:p>
            <a:pPr algn="ctr"/>
            <a:r>
              <a:rPr lang="pt-BR" sz="3200" b="1" dirty="0"/>
              <a:t>O Livro dos Espíritos, pergunta 332.</a:t>
            </a:r>
          </a:p>
        </p:txBody>
      </p:sp>
    </p:spTree>
    <p:extLst>
      <p:ext uri="{BB962C8B-B14F-4D97-AF65-F5344CB8AC3E}">
        <p14:creationId xmlns:p14="http://schemas.microsoft.com/office/powerpoint/2010/main" val="1752129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83771" y="457200"/>
            <a:ext cx="10633166" cy="2585323"/>
          </a:xfrm>
          <a:prstGeom prst="rect">
            <a:avLst/>
          </a:prstGeom>
          <a:noFill/>
        </p:spPr>
        <p:txBody>
          <a:bodyPr wrap="square" rtlCol="0">
            <a:spAutoFit/>
          </a:bodyPr>
          <a:lstStyle/>
          <a:p>
            <a:pPr algn="just">
              <a:lnSpc>
                <a:spcPct val="150000"/>
              </a:lnSpc>
            </a:pPr>
            <a:r>
              <a:rPr lang="pt-BR" sz="3600" b="1" dirty="0"/>
              <a:t>Pode ao menos o homem, na vida presente, preparar com segurança, para si, uma existência futura menos prenhe de amarguras?</a:t>
            </a:r>
          </a:p>
        </p:txBody>
      </p:sp>
      <p:sp>
        <p:nvSpPr>
          <p:cNvPr id="3" name="CaixaDeTexto 2"/>
          <p:cNvSpPr txBox="1"/>
          <p:nvPr/>
        </p:nvSpPr>
        <p:spPr>
          <a:xfrm>
            <a:off x="927463" y="3042523"/>
            <a:ext cx="10489474" cy="2585323"/>
          </a:xfrm>
          <a:prstGeom prst="rect">
            <a:avLst/>
          </a:prstGeom>
          <a:noFill/>
        </p:spPr>
        <p:txBody>
          <a:bodyPr wrap="square" rtlCol="0">
            <a:spAutoFit/>
          </a:bodyPr>
          <a:lstStyle/>
          <a:p>
            <a:pPr algn="just">
              <a:lnSpc>
                <a:spcPct val="150000"/>
              </a:lnSpc>
            </a:pPr>
            <a:r>
              <a:rPr lang="pt-BR" sz="3600" dirty="0"/>
              <a:t>“Sem dúvida. Pode reduzir a extensão e as dificuldades do caminho. Só o descuidoso permanece sempre no mesmo ponto.” </a:t>
            </a:r>
          </a:p>
        </p:txBody>
      </p:sp>
      <p:sp>
        <p:nvSpPr>
          <p:cNvPr id="4" name="CaixaDeTexto 3"/>
          <p:cNvSpPr txBox="1"/>
          <p:nvPr/>
        </p:nvSpPr>
        <p:spPr>
          <a:xfrm>
            <a:off x="1048703" y="5734594"/>
            <a:ext cx="10229850" cy="584775"/>
          </a:xfrm>
          <a:prstGeom prst="rect">
            <a:avLst/>
          </a:prstGeom>
          <a:noFill/>
        </p:spPr>
        <p:txBody>
          <a:bodyPr wrap="square" rtlCol="0">
            <a:spAutoFit/>
          </a:bodyPr>
          <a:lstStyle/>
          <a:p>
            <a:pPr algn="ctr"/>
            <a:r>
              <a:rPr lang="pt-BR" sz="3200" b="1" dirty="0"/>
              <a:t>O Livro dos Espíritos, pergunta 192.a)</a:t>
            </a:r>
          </a:p>
        </p:txBody>
      </p:sp>
    </p:spTree>
    <p:extLst>
      <p:ext uri="{BB962C8B-B14F-4D97-AF65-F5344CB8AC3E}">
        <p14:creationId xmlns:p14="http://schemas.microsoft.com/office/powerpoint/2010/main" val="4292435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09684" y="542925"/>
            <a:ext cx="10848903" cy="6001643"/>
          </a:xfrm>
          <a:prstGeom prst="rect">
            <a:avLst/>
          </a:prstGeom>
          <a:noFill/>
        </p:spPr>
        <p:txBody>
          <a:bodyPr wrap="square" rtlCol="0">
            <a:spAutoFit/>
          </a:bodyPr>
          <a:lstStyle/>
          <a:p>
            <a:pPr algn="just">
              <a:lnSpc>
                <a:spcPct val="150000"/>
              </a:lnSpc>
            </a:pPr>
            <a:r>
              <a:rPr lang="pt-BR" sz="3200" dirty="0"/>
              <a:t>Não se turbe o vosso coração; crede em Deus, crede também em mim.</a:t>
            </a:r>
          </a:p>
          <a:p>
            <a:pPr algn="just">
              <a:lnSpc>
                <a:spcPct val="150000"/>
              </a:lnSpc>
            </a:pPr>
            <a:r>
              <a:rPr lang="pt-BR" sz="3200" dirty="0"/>
              <a:t>Na casa de meu Pai há muitas moradas; se não fosse assim, eu vo-lo teria dito; vou preparar-vos lugar.</a:t>
            </a:r>
          </a:p>
          <a:p>
            <a:pPr algn="just">
              <a:lnSpc>
                <a:spcPct val="150000"/>
              </a:lnSpc>
            </a:pPr>
            <a:r>
              <a:rPr lang="pt-BR" sz="3200" dirty="0"/>
              <a:t>E, se eu for, e vos preparar lugar, virei outra vez e vos levarei para mim mesmo, para que onde eu estiver estejais vós também.</a:t>
            </a:r>
          </a:p>
          <a:p>
            <a:pPr algn="ctr">
              <a:lnSpc>
                <a:spcPct val="150000"/>
              </a:lnSpc>
            </a:pPr>
            <a:r>
              <a:rPr lang="pt-BR" sz="3200" b="1" dirty="0"/>
              <a:t>João, 14: 1 a 3.</a:t>
            </a:r>
          </a:p>
        </p:txBody>
      </p:sp>
    </p:spTree>
    <p:extLst>
      <p:ext uri="{BB962C8B-B14F-4D97-AF65-F5344CB8AC3E}">
        <p14:creationId xmlns:p14="http://schemas.microsoft.com/office/powerpoint/2010/main" val="1011534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628647" y="285750"/>
            <a:ext cx="11129963" cy="2308324"/>
          </a:xfrm>
          <a:prstGeom prst="rect">
            <a:avLst/>
          </a:prstGeom>
          <a:noFill/>
        </p:spPr>
        <p:txBody>
          <a:bodyPr wrap="square" rtlCol="0">
            <a:spAutoFit/>
          </a:bodyPr>
          <a:lstStyle/>
          <a:p>
            <a:pPr>
              <a:lnSpc>
                <a:spcPct val="150000"/>
              </a:lnSpc>
            </a:pPr>
            <a:r>
              <a:rPr lang="pt-BR" sz="3200" b="1" dirty="0"/>
              <a:t>Pode alguém, por um proceder impecável na vida atual, transpor todos os graus da escala do aperfeiçoamento e tornar-se Espírito puro, sem passar por outros graus intermédios? </a:t>
            </a:r>
            <a:endParaRPr lang="pt-BR" sz="3200" dirty="0"/>
          </a:p>
        </p:txBody>
      </p:sp>
      <p:sp>
        <p:nvSpPr>
          <p:cNvPr id="4" name="CaixaDeTexto 3"/>
          <p:cNvSpPr txBox="1"/>
          <p:nvPr/>
        </p:nvSpPr>
        <p:spPr>
          <a:xfrm>
            <a:off x="507204" y="2710755"/>
            <a:ext cx="11372846" cy="3046988"/>
          </a:xfrm>
          <a:prstGeom prst="rect">
            <a:avLst/>
          </a:prstGeom>
          <a:noFill/>
        </p:spPr>
        <p:txBody>
          <a:bodyPr wrap="square" rtlCol="0">
            <a:spAutoFit/>
          </a:bodyPr>
          <a:lstStyle/>
          <a:p>
            <a:pPr>
              <a:lnSpc>
                <a:spcPct val="150000"/>
              </a:lnSpc>
            </a:pPr>
            <a:r>
              <a:rPr lang="pt-BR" sz="3200" dirty="0"/>
              <a:t>“Não, pois o que o homem julga perfeito longe está da perfeição. Há qualidades que lhe são desconhecidas e incompreensíveis. Poderá ser tão perfeito quanto o comporte a sua natureza terrena, mas isso não é a perfeição absoluta...”</a:t>
            </a:r>
          </a:p>
        </p:txBody>
      </p:sp>
      <p:sp>
        <p:nvSpPr>
          <p:cNvPr id="5" name="CaixaDeTexto 4"/>
          <p:cNvSpPr txBox="1"/>
          <p:nvPr/>
        </p:nvSpPr>
        <p:spPr>
          <a:xfrm>
            <a:off x="2464590" y="6127075"/>
            <a:ext cx="7458075" cy="584775"/>
          </a:xfrm>
          <a:prstGeom prst="rect">
            <a:avLst/>
          </a:prstGeom>
          <a:noFill/>
        </p:spPr>
        <p:txBody>
          <a:bodyPr wrap="square" rtlCol="0">
            <a:spAutoFit/>
          </a:bodyPr>
          <a:lstStyle/>
          <a:p>
            <a:r>
              <a:rPr lang="pt-BR" sz="3200" b="1" dirty="0"/>
              <a:t>O Livro dos Espíritos, pergunta 192.</a:t>
            </a:r>
          </a:p>
        </p:txBody>
      </p:sp>
    </p:spTree>
    <p:extLst>
      <p:ext uri="{BB962C8B-B14F-4D97-AF65-F5344CB8AC3E}">
        <p14:creationId xmlns:p14="http://schemas.microsoft.com/office/powerpoint/2010/main" val="1154494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28625" y="1018904"/>
            <a:ext cx="11287125" cy="3785652"/>
          </a:xfrm>
          <a:prstGeom prst="rect">
            <a:avLst/>
          </a:prstGeom>
          <a:noFill/>
        </p:spPr>
        <p:txBody>
          <a:bodyPr wrap="square" rtlCol="0">
            <a:spAutoFit/>
          </a:bodyPr>
          <a:lstStyle/>
          <a:p>
            <a:pPr algn="ctr">
              <a:lnSpc>
                <a:spcPct val="150000"/>
              </a:lnSpc>
            </a:pPr>
            <a:r>
              <a:rPr lang="pt-BR" sz="3200" b="1" dirty="0"/>
              <a:t>Por que perde o Espírito encarnado a lembrança do seu passado?</a:t>
            </a:r>
          </a:p>
          <a:p>
            <a:pPr algn="ctr">
              <a:lnSpc>
                <a:spcPct val="150000"/>
              </a:lnSpc>
            </a:pPr>
            <a:r>
              <a:rPr lang="pt-BR" sz="3200" b="1" dirty="0"/>
              <a:t> </a:t>
            </a:r>
            <a:r>
              <a:rPr lang="pt-BR" sz="3200" dirty="0"/>
              <a:t>“Não pode o homem, nem deve, saber tudo. Deus assim o quer em sua sabedoria. Sem o véu que lhe oculta certas coisas, ficaria ofuscado, como quem, sem transição, saísse do escuro para o claro. Esquecido de seu passado ele é mais senhor de si.”</a:t>
            </a:r>
            <a:endParaRPr lang="pt-BR" sz="3200" b="1" dirty="0"/>
          </a:p>
        </p:txBody>
      </p:sp>
      <p:sp>
        <p:nvSpPr>
          <p:cNvPr id="4" name="CaixaDeTexto 3"/>
          <p:cNvSpPr txBox="1"/>
          <p:nvPr/>
        </p:nvSpPr>
        <p:spPr>
          <a:xfrm>
            <a:off x="957262" y="5355772"/>
            <a:ext cx="10229850" cy="584775"/>
          </a:xfrm>
          <a:prstGeom prst="rect">
            <a:avLst/>
          </a:prstGeom>
          <a:noFill/>
        </p:spPr>
        <p:txBody>
          <a:bodyPr wrap="square" rtlCol="0">
            <a:spAutoFit/>
          </a:bodyPr>
          <a:lstStyle/>
          <a:p>
            <a:pPr algn="ctr"/>
            <a:r>
              <a:rPr lang="pt-BR" sz="3200" b="1" dirty="0"/>
              <a:t>O Livro dos Espíritos, pergunta 392.</a:t>
            </a:r>
          </a:p>
        </p:txBody>
      </p:sp>
    </p:spTree>
    <p:extLst>
      <p:ext uri="{BB962C8B-B14F-4D97-AF65-F5344CB8AC3E}">
        <p14:creationId xmlns:p14="http://schemas.microsoft.com/office/powerpoint/2010/main" val="20402918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91981D69-163B-8A05-97A2-30F3FC156E9E}"/>
              </a:ext>
            </a:extLst>
          </p:cNvPr>
          <p:cNvSpPr txBox="1"/>
          <p:nvPr/>
        </p:nvSpPr>
        <p:spPr>
          <a:xfrm>
            <a:off x="3486944" y="5834524"/>
            <a:ext cx="4865614" cy="461665"/>
          </a:xfrm>
          <a:prstGeom prst="rect">
            <a:avLst/>
          </a:prstGeom>
          <a:noFill/>
        </p:spPr>
        <p:txBody>
          <a:bodyPr wrap="square" rtlCol="0">
            <a:spAutoFit/>
          </a:bodyPr>
          <a:lstStyle/>
          <a:p>
            <a:pPr algn="ctr"/>
            <a:r>
              <a:rPr lang="pt-BR" sz="2400" b="1" dirty="0"/>
              <a:t>MUITA PAZ!!!</a:t>
            </a:r>
          </a:p>
        </p:txBody>
      </p:sp>
      <p:sp>
        <p:nvSpPr>
          <p:cNvPr id="5" name="CaixaDeTexto 4">
            <a:extLst>
              <a:ext uri="{FF2B5EF4-FFF2-40B4-BE49-F238E27FC236}">
                <a16:creationId xmlns:a16="http://schemas.microsoft.com/office/drawing/2014/main" id="{9DBF65D0-F2FA-8D25-B24E-7D1A04740C23}"/>
              </a:ext>
            </a:extLst>
          </p:cNvPr>
          <p:cNvSpPr txBox="1"/>
          <p:nvPr/>
        </p:nvSpPr>
        <p:spPr>
          <a:xfrm>
            <a:off x="7756146" y="5649858"/>
            <a:ext cx="2217490" cy="369332"/>
          </a:xfrm>
          <a:prstGeom prst="rect">
            <a:avLst/>
          </a:prstGeom>
          <a:noFill/>
        </p:spPr>
        <p:txBody>
          <a:bodyPr wrap="square" rtlCol="0">
            <a:spAutoFit/>
          </a:bodyPr>
          <a:lstStyle/>
          <a:p>
            <a:r>
              <a:rPr lang="pt-BR" b="1" dirty="0"/>
              <a:t>Imagem da internet</a:t>
            </a:r>
          </a:p>
        </p:txBody>
      </p:sp>
      <p:pic>
        <p:nvPicPr>
          <p:cNvPr id="1028" name="Picture 4" descr="Jesus Cristo: conheça a história completa do salvador">
            <a:extLst>
              <a:ext uri="{FF2B5EF4-FFF2-40B4-BE49-F238E27FC236}">
                <a16:creationId xmlns:a16="http://schemas.microsoft.com/office/drawing/2014/main" id="{5795B40A-05C5-4E4F-F79E-8E381877EA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3333" y="287242"/>
            <a:ext cx="7943063" cy="5288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000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42940" y="417463"/>
            <a:ext cx="10915648" cy="6047938"/>
          </a:xfrm>
          <a:prstGeom prst="rect">
            <a:avLst/>
          </a:prstGeom>
        </p:spPr>
        <p:txBody>
          <a:bodyPr wrap="square">
            <a:spAutoFit/>
          </a:bodyPr>
          <a:lstStyle/>
          <a:p>
            <a:pPr algn="just">
              <a:lnSpc>
                <a:spcPct val="150000"/>
              </a:lnSpc>
            </a:pPr>
            <a:r>
              <a:rPr lang="pt-BR" sz="2800" b="1" dirty="0">
                <a:latin typeface="Times New Roman" panose="02020603050405020304" pitchFamily="18" charset="0"/>
              </a:rPr>
              <a:t>134. </a:t>
            </a:r>
            <a:r>
              <a:rPr lang="pt-BR" sz="2800" b="1" i="1" dirty="0">
                <a:latin typeface="Times New Roman" panose="02020603050405020304" pitchFamily="18" charset="0"/>
              </a:rPr>
              <a:t>Que é a alma?</a:t>
            </a:r>
          </a:p>
          <a:p>
            <a:pPr algn="just">
              <a:lnSpc>
                <a:spcPct val="150000"/>
              </a:lnSpc>
            </a:pPr>
            <a:r>
              <a:rPr lang="pt-BR" sz="2800" dirty="0">
                <a:latin typeface="Times New Roman" panose="02020603050405020304" pitchFamily="18" charset="0"/>
              </a:rPr>
              <a:t>“Um Espírito encarnado.”</a:t>
            </a:r>
          </a:p>
          <a:p>
            <a:pPr algn="just">
              <a:lnSpc>
                <a:spcPct val="150000"/>
              </a:lnSpc>
            </a:pPr>
            <a:r>
              <a:rPr lang="pt-BR" sz="2800" b="1" dirty="0">
                <a:latin typeface="Times New Roman" panose="02020603050405020304" pitchFamily="18" charset="0"/>
              </a:rPr>
              <a:t>a) </a:t>
            </a:r>
            <a:r>
              <a:rPr lang="pt-BR" sz="2800" b="1" i="1" dirty="0">
                <a:latin typeface="Times New Roman" panose="02020603050405020304" pitchFamily="18" charset="0"/>
              </a:rPr>
              <a:t>— Que era a alma antes de se unir ao corpo?</a:t>
            </a:r>
          </a:p>
          <a:p>
            <a:pPr algn="just">
              <a:lnSpc>
                <a:spcPct val="150000"/>
              </a:lnSpc>
            </a:pPr>
            <a:r>
              <a:rPr lang="pt-BR" sz="2800" dirty="0">
                <a:latin typeface="Times New Roman" panose="02020603050405020304" pitchFamily="18" charset="0"/>
              </a:rPr>
              <a:t>“Espírito.”</a:t>
            </a:r>
          </a:p>
          <a:p>
            <a:pPr algn="just">
              <a:lnSpc>
                <a:spcPct val="150000"/>
              </a:lnSpc>
            </a:pPr>
            <a:r>
              <a:rPr lang="pt-BR" sz="2800" b="1" dirty="0">
                <a:latin typeface="Times New Roman" panose="02020603050405020304" pitchFamily="18" charset="0"/>
              </a:rPr>
              <a:t>b) </a:t>
            </a:r>
            <a:r>
              <a:rPr lang="pt-BR" sz="2800" b="1" i="1" dirty="0">
                <a:latin typeface="Times New Roman" panose="02020603050405020304" pitchFamily="18" charset="0"/>
              </a:rPr>
              <a:t>— As almas e os Espíritos são, portanto, idênticos, a mesma coisa?</a:t>
            </a:r>
          </a:p>
          <a:p>
            <a:pPr algn="just">
              <a:lnSpc>
                <a:spcPct val="150000"/>
              </a:lnSpc>
            </a:pPr>
            <a:r>
              <a:rPr lang="pt-BR" sz="2800" dirty="0">
                <a:latin typeface="Times New Roman" panose="02020603050405020304" pitchFamily="18" charset="0"/>
              </a:rPr>
              <a:t>“Sim, as almas não são senão os Espíritos. Antes de se unir ao corpo, a alma é um dos seres inteligentes que povoam </a:t>
            </a:r>
            <a:r>
              <a:rPr lang="pt-BR" sz="2800" dirty="0"/>
              <a:t>o mundo invisível, os quais temporariamente revestem um invólucro carnal para se purificarem e esclarecerem.”    </a:t>
            </a:r>
            <a:r>
              <a:rPr lang="pt-BR" sz="2800" b="1" dirty="0"/>
              <a:t>O Livro dos Espíritos, pergunta 134, 134 a e b.</a:t>
            </a:r>
          </a:p>
        </p:txBody>
      </p:sp>
    </p:spTree>
    <p:extLst>
      <p:ext uri="{BB962C8B-B14F-4D97-AF65-F5344CB8AC3E}">
        <p14:creationId xmlns:p14="http://schemas.microsoft.com/office/powerpoint/2010/main" val="2866174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00075" y="209846"/>
            <a:ext cx="11029949" cy="2095830"/>
          </a:xfrm>
          <a:prstGeom prst="rect">
            <a:avLst/>
          </a:prstGeom>
        </p:spPr>
        <p:txBody>
          <a:bodyPr wrap="square">
            <a:spAutoFit/>
          </a:bodyPr>
          <a:lstStyle/>
          <a:p>
            <a:pPr algn="ctr">
              <a:lnSpc>
                <a:spcPct val="150000"/>
              </a:lnSpc>
            </a:pPr>
            <a:r>
              <a:rPr lang="pt-BR" sz="3000" b="1" i="1" dirty="0">
                <a:latin typeface="Times New Roman" panose="02020603050405020304" pitchFamily="18" charset="0"/>
              </a:rPr>
              <a:t>Que sucede à alma no instante da morte?</a:t>
            </a:r>
          </a:p>
          <a:p>
            <a:pPr algn="just">
              <a:lnSpc>
                <a:spcPct val="150000"/>
              </a:lnSpc>
            </a:pPr>
            <a:r>
              <a:rPr lang="pt-BR" sz="3000" dirty="0">
                <a:latin typeface="Times New Roman" panose="02020603050405020304" pitchFamily="18" charset="0"/>
              </a:rPr>
              <a:t>“Volta a ser Espírito, isto é, volve ao mundo dos Espíritos, donde se apartara momentaneamente.”</a:t>
            </a:r>
            <a:endParaRPr lang="pt-BR" sz="3000" dirty="0"/>
          </a:p>
        </p:txBody>
      </p:sp>
      <p:sp>
        <p:nvSpPr>
          <p:cNvPr id="3" name="Retângulo 2"/>
          <p:cNvSpPr/>
          <p:nvPr/>
        </p:nvSpPr>
        <p:spPr>
          <a:xfrm>
            <a:off x="2905176" y="5909722"/>
            <a:ext cx="7884466"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149 e 149 a.</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791106" y="2495389"/>
            <a:ext cx="10801350" cy="3480825"/>
          </a:xfrm>
          <a:prstGeom prst="rect">
            <a:avLst/>
          </a:prstGeom>
        </p:spPr>
        <p:txBody>
          <a:bodyPr wrap="square">
            <a:spAutoFit/>
          </a:bodyPr>
          <a:lstStyle/>
          <a:p>
            <a:pPr algn="just">
              <a:lnSpc>
                <a:spcPct val="150000"/>
              </a:lnSpc>
            </a:pPr>
            <a:r>
              <a:rPr lang="pt-BR" sz="3000" b="1" dirty="0">
                <a:latin typeface="Times New Roman" panose="02020603050405020304" pitchFamily="18" charset="0"/>
              </a:rPr>
              <a:t>a) </a:t>
            </a:r>
            <a:r>
              <a:rPr lang="pt-BR" sz="3000" b="1" i="1" dirty="0">
                <a:latin typeface="Times New Roman" panose="02020603050405020304" pitchFamily="18" charset="0"/>
              </a:rPr>
              <a:t>— Como comprova a alma a sua individualidade, uma vez que não tem mais corpo material?</a:t>
            </a:r>
          </a:p>
          <a:p>
            <a:pPr algn="just">
              <a:lnSpc>
                <a:spcPct val="150000"/>
              </a:lnSpc>
            </a:pPr>
            <a:r>
              <a:rPr lang="pt-BR" sz="3000" dirty="0">
                <a:latin typeface="Times New Roman" panose="02020603050405020304" pitchFamily="18" charset="0"/>
              </a:rPr>
              <a:t>“Continua a ter um fluido que lhe é próprio, haurido na atmosfera do seu planeta, e que guarda a aparência de sua última encarnação: seu perispírito.”</a:t>
            </a:r>
            <a:endParaRPr lang="pt-BR" sz="3000" dirty="0"/>
          </a:p>
        </p:txBody>
      </p:sp>
    </p:spTree>
    <p:extLst>
      <p:ext uri="{BB962C8B-B14F-4D97-AF65-F5344CB8AC3E}">
        <p14:creationId xmlns:p14="http://schemas.microsoft.com/office/powerpoint/2010/main" val="4119919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447975" y="5123910"/>
            <a:ext cx="6880986"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149 b.</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742950" y="952339"/>
            <a:ext cx="10815637" cy="3785652"/>
          </a:xfrm>
          <a:prstGeom prst="rect">
            <a:avLst/>
          </a:prstGeom>
        </p:spPr>
        <p:txBody>
          <a:bodyPr wrap="square">
            <a:spAutoFit/>
          </a:bodyPr>
          <a:lstStyle/>
          <a:p>
            <a:pPr algn="ctr">
              <a:lnSpc>
                <a:spcPct val="150000"/>
              </a:lnSpc>
            </a:pPr>
            <a:r>
              <a:rPr lang="pt-BR" sz="3200" b="1" dirty="0">
                <a:latin typeface="Times New Roman" panose="02020603050405020304" pitchFamily="18" charset="0"/>
                <a:cs typeface="Times New Roman" panose="02020603050405020304" pitchFamily="18" charset="0"/>
              </a:rPr>
              <a:t>b) </a:t>
            </a:r>
            <a:r>
              <a:rPr lang="pt-BR" sz="3200" b="1" i="1" dirty="0">
                <a:latin typeface="Times New Roman" panose="02020603050405020304" pitchFamily="18" charset="0"/>
                <a:cs typeface="Times New Roman" panose="02020603050405020304" pitchFamily="18" charset="0"/>
              </a:rPr>
              <a:t>— A alma nada leva consigo deste mundo?</a:t>
            </a:r>
          </a:p>
          <a:p>
            <a:pPr algn="just">
              <a:lnSpc>
                <a:spcPct val="150000"/>
              </a:lnSpc>
            </a:pPr>
            <a:r>
              <a:rPr lang="pt-BR" sz="3200" dirty="0">
                <a:latin typeface="Times New Roman" panose="02020603050405020304" pitchFamily="18" charset="0"/>
                <a:cs typeface="Times New Roman" panose="02020603050405020304" pitchFamily="18" charset="0"/>
              </a:rPr>
              <a:t>“Nada, a não ser a lembrança e o desejo de ir para um mundo melhor, lembrança cheia de doçura ou de amargor, conforme o uso que ela fez da vida. Quanto mais pura for, melhor compreenderá a futilidade do que deixa na Terra.”</a:t>
            </a:r>
            <a:endParaRPr lang="pt-BR"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882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690862" y="5405216"/>
            <a:ext cx="6675802"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152.</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771525" y="723739"/>
            <a:ext cx="10715624" cy="4524315"/>
          </a:xfrm>
          <a:prstGeom prst="rect">
            <a:avLst/>
          </a:prstGeom>
        </p:spPr>
        <p:txBody>
          <a:bodyPr wrap="square">
            <a:spAutoFit/>
          </a:bodyPr>
          <a:lstStyle/>
          <a:p>
            <a:pPr algn="ctr">
              <a:lnSpc>
                <a:spcPct val="150000"/>
              </a:lnSpc>
            </a:pPr>
            <a:r>
              <a:rPr lang="pt-BR" sz="3200" b="1" i="1" dirty="0">
                <a:latin typeface="Times New Roman" panose="02020603050405020304" pitchFamily="18" charset="0"/>
                <a:cs typeface="Times New Roman" panose="02020603050405020304" pitchFamily="18" charset="0"/>
              </a:rPr>
              <a:t>Que prova podemos ter da individualidade da alma</a:t>
            </a:r>
          </a:p>
          <a:p>
            <a:pPr algn="ctr">
              <a:lnSpc>
                <a:spcPct val="150000"/>
              </a:lnSpc>
            </a:pPr>
            <a:r>
              <a:rPr lang="pt-BR" sz="3200" b="1" i="1" dirty="0">
                <a:latin typeface="Times New Roman" panose="02020603050405020304" pitchFamily="18" charset="0"/>
                <a:cs typeface="Times New Roman" panose="02020603050405020304" pitchFamily="18" charset="0"/>
              </a:rPr>
              <a:t>depois da morte?</a:t>
            </a:r>
          </a:p>
          <a:p>
            <a:pPr algn="just">
              <a:lnSpc>
                <a:spcPct val="150000"/>
              </a:lnSpc>
            </a:pPr>
            <a:r>
              <a:rPr lang="pt-BR" sz="3200" dirty="0">
                <a:latin typeface="Times New Roman" panose="02020603050405020304" pitchFamily="18" charset="0"/>
                <a:cs typeface="Times New Roman" panose="02020603050405020304" pitchFamily="18" charset="0"/>
              </a:rPr>
              <a:t>“Não tendes essa prova nas comunicações que recebeis? Se não fôsseis cegos, veríeis; se não fôsseis surdos, ouviríeis; pois que muito amiúde uma voz vos fala, reveladora da existência de um ser que está fora de vós.”</a:t>
            </a:r>
            <a:endParaRPr lang="pt-BR" sz="6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5028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690862" y="5405216"/>
            <a:ext cx="6778394"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153.</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842963" y="1138077"/>
            <a:ext cx="10629900" cy="3416320"/>
          </a:xfrm>
          <a:prstGeom prst="rect">
            <a:avLst/>
          </a:prstGeom>
        </p:spPr>
        <p:txBody>
          <a:bodyPr wrap="square">
            <a:spAutoFit/>
          </a:bodyPr>
          <a:lstStyle/>
          <a:p>
            <a:pPr algn="ctr">
              <a:lnSpc>
                <a:spcPct val="150000"/>
              </a:lnSpc>
            </a:pPr>
            <a:r>
              <a:rPr lang="pt-BR" sz="3600" b="1" i="1" dirty="0">
                <a:latin typeface="Times New Roman" panose="02020603050405020304" pitchFamily="18" charset="0"/>
                <a:cs typeface="Times New Roman" panose="02020603050405020304" pitchFamily="18" charset="0"/>
              </a:rPr>
              <a:t>Em que sentido se deve entender a vida eterna?</a:t>
            </a:r>
          </a:p>
          <a:p>
            <a:pPr algn="just">
              <a:lnSpc>
                <a:spcPct val="150000"/>
              </a:lnSpc>
            </a:pPr>
            <a:r>
              <a:rPr lang="pt-BR" sz="3600" dirty="0">
                <a:latin typeface="Times New Roman" panose="02020603050405020304" pitchFamily="18" charset="0"/>
                <a:cs typeface="Times New Roman" panose="02020603050405020304" pitchFamily="18" charset="0"/>
              </a:rPr>
              <a:t>“A vida do Espírito é que é eterna; a do corpo é transitória e passageira. Quando o corpo morre, a alma retoma a vida eterna.”</a:t>
            </a:r>
            <a:endParaRPr lang="pt-BR" sz="1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3577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697276" y="3990754"/>
            <a:ext cx="6778394" cy="584775"/>
          </a:xfrm>
          <a:prstGeom prst="rect">
            <a:avLst/>
          </a:prstGeom>
        </p:spPr>
        <p:txBody>
          <a:bodyPr wrap="none">
            <a:spAutoFit/>
          </a:bodyPr>
          <a:lstStyle/>
          <a:p>
            <a:r>
              <a:rPr lang="pt-BR" sz="3200" b="1" dirty="0">
                <a:latin typeface="Times New Roman" panose="02020603050405020304" pitchFamily="18" charset="0"/>
                <a:cs typeface="Times New Roman" panose="02020603050405020304" pitchFamily="18" charset="0"/>
              </a:rPr>
              <a:t>O Livro dos Espíritos, pergunta 155.</a:t>
            </a:r>
            <a:endParaRPr lang="pt-BR" sz="3200" dirty="0">
              <a:latin typeface="Times New Roman" panose="02020603050405020304" pitchFamily="18" charset="0"/>
              <a:cs typeface="Times New Roman" panose="02020603050405020304" pitchFamily="18" charset="0"/>
            </a:endParaRPr>
          </a:p>
        </p:txBody>
      </p:sp>
      <p:sp>
        <p:nvSpPr>
          <p:cNvPr id="4" name="Retângulo 3"/>
          <p:cNvSpPr/>
          <p:nvPr/>
        </p:nvSpPr>
        <p:spPr>
          <a:xfrm>
            <a:off x="814386" y="1572118"/>
            <a:ext cx="10544175" cy="1569660"/>
          </a:xfrm>
          <a:prstGeom prst="rect">
            <a:avLst/>
          </a:prstGeom>
        </p:spPr>
        <p:txBody>
          <a:bodyPr wrap="square">
            <a:spAutoFit/>
          </a:bodyPr>
          <a:lstStyle/>
          <a:p>
            <a:pPr algn="ctr">
              <a:lnSpc>
                <a:spcPct val="150000"/>
              </a:lnSpc>
            </a:pPr>
            <a:r>
              <a:rPr lang="pt-BR" sz="3200" b="1" i="1" dirty="0">
                <a:latin typeface="Times New Roman" panose="02020603050405020304" pitchFamily="18" charset="0"/>
                <a:cs typeface="Times New Roman" panose="02020603050405020304" pitchFamily="18" charset="0"/>
              </a:rPr>
              <a:t>Como se opera a separação da alma e do corpo?</a:t>
            </a:r>
          </a:p>
          <a:p>
            <a:pPr algn="ctr">
              <a:lnSpc>
                <a:spcPct val="150000"/>
              </a:lnSpc>
            </a:pPr>
            <a:r>
              <a:rPr lang="pt-BR" sz="3200" dirty="0">
                <a:latin typeface="Times New Roman" panose="02020603050405020304" pitchFamily="18" charset="0"/>
                <a:cs typeface="Times New Roman" panose="02020603050405020304" pitchFamily="18" charset="0"/>
              </a:rPr>
              <a:t>“Rotos os laços que a retinham, ela se desprende.”</a:t>
            </a:r>
            <a:endParaRPr lang="pt-BR" sz="123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605888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26070</TotalTime>
  <Words>2239</Words>
  <Application>Microsoft Office PowerPoint</Application>
  <PresentationFormat>Widescreen</PresentationFormat>
  <Paragraphs>103</Paragraphs>
  <Slides>32</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32</vt:i4>
      </vt:variant>
    </vt:vector>
  </HeadingPairs>
  <TitlesOfParts>
    <vt:vector size="37" baseType="lpstr">
      <vt:lpstr>Arial</vt:lpstr>
      <vt:lpstr>Calibri</vt:lpstr>
      <vt:lpstr>Calibri Light</vt:lpstr>
      <vt:lpstr>Times New Roman</vt:lpstr>
      <vt:lpstr>Tema do Office</vt:lpstr>
      <vt:lpstr>Apresentação do PowerPoint</vt:lpstr>
      <vt:lpstr>IMORTALIDADE DA ALMA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PASSE</dc:title>
  <dc:creator>eder.15.magalhaes@gmail.com</dc:creator>
  <cp:lastModifiedBy>edermagalhaesclaudio@gmail.com</cp:lastModifiedBy>
  <cp:revision>183</cp:revision>
  <cp:lastPrinted>2023-11-18T03:34:29Z</cp:lastPrinted>
  <dcterms:created xsi:type="dcterms:W3CDTF">2022-05-15T21:07:37Z</dcterms:created>
  <dcterms:modified xsi:type="dcterms:W3CDTF">2026-07-21T14:11:40Z</dcterms:modified>
</cp:coreProperties>
</file>