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402" r:id="rId2"/>
    <p:sldId id="354" r:id="rId3"/>
    <p:sldId id="268" r:id="rId4"/>
    <p:sldId id="414" r:id="rId5"/>
    <p:sldId id="420" r:id="rId6"/>
    <p:sldId id="388" r:id="rId7"/>
    <p:sldId id="260" r:id="rId8"/>
    <p:sldId id="262" r:id="rId9"/>
    <p:sldId id="264" r:id="rId10"/>
    <p:sldId id="272" r:id="rId11"/>
    <p:sldId id="269" r:id="rId12"/>
    <p:sldId id="421" r:id="rId13"/>
    <p:sldId id="425" r:id="rId14"/>
    <p:sldId id="424" r:id="rId15"/>
    <p:sldId id="422" r:id="rId16"/>
    <p:sldId id="426" r:id="rId17"/>
    <p:sldId id="423" r:id="rId18"/>
    <p:sldId id="427" r:id="rId19"/>
    <p:sldId id="410" r:id="rId20"/>
    <p:sldId id="417" r:id="rId21"/>
    <p:sldId id="406" r:id="rId22"/>
    <p:sldId id="386" r:id="rId23"/>
    <p:sldId id="412" r:id="rId24"/>
    <p:sldId id="392" r:id="rId2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F99C"/>
    <a:srgbClr val="BADD97"/>
    <a:srgbClr val="FDFEFC"/>
    <a:srgbClr val="62FB25"/>
    <a:srgbClr val="EA72B7"/>
    <a:srgbClr val="1F66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00" autoAdjust="0"/>
    <p:restoredTop sz="94660"/>
  </p:normalViewPr>
  <p:slideViewPr>
    <p:cSldViewPr snapToGrid="0">
      <p:cViewPr varScale="1">
        <p:scale>
          <a:sx n="59" d="100"/>
          <a:sy n="59" d="100"/>
        </p:scale>
        <p:origin x="72" y="141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81822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0859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44965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9129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90702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6" name="Espaço Reservado para Rodapé 5"/>
          <p:cNvSpPr>
            <a:spLocks noGrp="1"/>
          </p:cNvSpPr>
          <p:nvPr>
            <p:ph type="ftr" sz="quarter" idx="11"/>
          </p:nvPr>
        </p:nvSpPr>
        <p:spPr/>
        <p:txBody>
          <a:bodyPr/>
          <a:lstStyle/>
          <a:p>
            <a:endParaRPr lang="en-US" dirty="0"/>
          </a:p>
        </p:txBody>
      </p:sp>
      <p:sp>
        <p:nvSpPr>
          <p:cNvPr id="7" name="Espaço Reservado para Número de Slide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76775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8" name="Espaço Reservado para Rodapé 7"/>
          <p:cNvSpPr>
            <a:spLocks noGrp="1"/>
          </p:cNvSpPr>
          <p:nvPr>
            <p:ph type="ftr" sz="quarter" idx="11"/>
          </p:nvPr>
        </p:nvSpPr>
        <p:spPr/>
        <p:txBody>
          <a:bodyPr/>
          <a:lstStyle/>
          <a:p>
            <a:endParaRPr lang="en-US" dirty="0"/>
          </a:p>
        </p:txBody>
      </p:sp>
      <p:sp>
        <p:nvSpPr>
          <p:cNvPr id="9" name="Espaço Reservado para Número de Slide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69898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4" name="Espaço Reservado para Rodapé 3"/>
          <p:cNvSpPr>
            <a:spLocks noGrp="1"/>
          </p:cNvSpPr>
          <p:nvPr>
            <p:ph type="ftr" sz="quarter" idx="11"/>
          </p:nvPr>
        </p:nvSpPr>
        <p:spPr/>
        <p:txBody>
          <a:bodyPr/>
          <a:lstStyle/>
          <a:p>
            <a:endParaRPr lang="en-US" dirty="0"/>
          </a:p>
        </p:txBody>
      </p:sp>
      <p:sp>
        <p:nvSpPr>
          <p:cNvPr id="5" name="Espaço Reservado para Número de Slide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247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3" name="Espaço Reservado para Rodapé 2"/>
          <p:cNvSpPr>
            <a:spLocks noGrp="1"/>
          </p:cNvSpPr>
          <p:nvPr>
            <p:ph type="ftr" sz="quarter" idx="11"/>
          </p:nvPr>
        </p:nvSpPr>
        <p:spPr/>
        <p:txBody>
          <a:bodyPr/>
          <a:lstStyle/>
          <a:p>
            <a:endParaRPr lang="en-US" dirty="0"/>
          </a:p>
        </p:txBody>
      </p:sp>
      <p:sp>
        <p:nvSpPr>
          <p:cNvPr id="4" name="Espaço Reservado para Número de Slide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03649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6" name="Espaço Reservado para Rodapé 5"/>
          <p:cNvSpPr>
            <a:spLocks noGrp="1"/>
          </p:cNvSpPr>
          <p:nvPr>
            <p:ph type="ftr" sz="quarter" idx="11"/>
          </p:nvPr>
        </p:nvSpPr>
        <p:spPr/>
        <p:txBody>
          <a:bodyPr/>
          <a:lstStyle/>
          <a:p>
            <a:endParaRPr lang="en-US" dirty="0"/>
          </a:p>
        </p:txBody>
      </p:sp>
      <p:sp>
        <p:nvSpPr>
          <p:cNvPr id="7" name="Espaço Reservado para Número de Slide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23454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6" name="Espaço Reservado para Rodapé 5"/>
          <p:cNvSpPr>
            <a:spLocks noGrp="1"/>
          </p:cNvSpPr>
          <p:nvPr>
            <p:ph type="ftr" sz="quarter" idx="11"/>
          </p:nvPr>
        </p:nvSpPr>
        <p:spPr/>
        <p:txBody>
          <a:bodyPr/>
          <a:lstStyle/>
          <a:p>
            <a:endParaRPr lang="en-US" dirty="0"/>
          </a:p>
        </p:txBody>
      </p:sp>
      <p:sp>
        <p:nvSpPr>
          <p:cNvPr id="7" name="Espaço Reservado para Número de Slide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53167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BF99C">
            <a:alpha val="85098"/>
          </a:srgbClr>
        </a:solid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7/21/2026</a:t>
            </a:fld>
            <a:endParaRPr lang="en-US" dirty="0"/>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3870109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google.com/search?q=bioeletrografia&amp;oq=maquina+kir&amp;gs_lcrp=EgZjaHJvbWUqBwgBEAAYgAQyBggAEEUYOTIHCAEQABiABDIHCAIQABiABDIICAMQABgWGB4yCAgEEAAYFhgeMggIBRAAGBYYHjIICAYQABgWGB4yCAgHEAAYFhgeMgcICBAAGO8FMgcICRAAGO8F0gEJNjQxMGowajE1qAIIsAIB8QVAad5dn5xkXw&amp;sourceid=chrome&amp;ie=UTF-8&amp;ved=2ahUKEwjSzfeDj-CRAxXDr5UCHZoAJsEQgK4QegYIAQgAEAU" TargetMode="External"/><Relationship Id="rId2" Type="http://schemas.openxmlformats.org/officeDocument/2006/relationships/hyperlink" Target="https://www.google.com/search?q=m%C3%A1quina+Kirlian&amp;oq=maquina+kir&amp;gs_lcrp=EgZjaHJvbWUqBwgBEAAYgAQyBggAEEUYOTIHCAEQABiABDIHCAIQABiABDIICAMQABgWGB4yCAgEEAAYFhgeMggIBRAAGBYYHjIICAYQABgWGB4yCAgHEAAYFhgeMgcICBAAGO8FMgcICRAAGO8F0gEJNjQxMGowajE1qAIIsAIB8QVAad5dn5xkXw&amp;sourceid=chrome&amp;ie=UTF-8&amp;ved=2ahUKEwjSzfeDj-CRAxXDr5UCHZoAJsEQgK4QegYIAQgAEAM"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www.google.com/search?q=Semyon+Kirlian&amp;oq=maquina+kir&amp;gs_lcrp=EgZjaHJvbWUqBwgBEAAYgAQyBggAEEUYOTIHCAEQABiABDIHCAIQABiABDIICAMQABgWGB4yCAgEEAAYFhgeMggIBRAAGBYYHjIICAYQABgWGB4yCAgHEAAYFhgeMgcICBAAGO8FMgcICRAAGO8F0gEJNjQxMGowajE1qAIIsAIB8QVAad5dn5xkXw&amp;sourceid=chrome&amp;ie=UTF-8&amp;ved=2ahUKEwjSzfeDj-CRAxXDr5UCHZoAJsEQgK4QegYIAQgAEAY"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DC80052C-01DA-20E7-6105-124ADF12B27F}"/>
              </a:ext>
            </a:extLst>
          </p:cNvPr>
          <p:cNvSpPr txBox="1"/>
          <p:nvPr/>
        </p:nvSpPr>
        <p:spPr>
          <a:xfrm>
            <a:off x="493593" y="507751"/>
            <a:ext cx="11204813" cy="5842497"/>
          </a:xfrm>
          <a:prstGeom prst="rect">
            <a:avLst/>
          </a:prstGeom>
          <a:noFill/>
        </p:spPr>
        <p:txBody>
          <a:bodyPr wrap="square" rtlCol="0">
            <a:spAutoFit/>
          </a:bodyPr>
          <a:lstStyle/>
          <a:p>
            <a:pPr algn="ctr">
              <a:lnSpc>
                <a:spcPct val="150000"/>
              </a:lnSpc>
            </a:pPr>
            <a:r>
              <a:rPr lang="pt-BR" sz="2800" b="1" dirty="0"/>
              <a:t>Prezado(a) expositor(a),</a:t>
            </a:r>
          </a:p>
          <a:p>
            <a:pPr algn="just">
              <a:lnSpc>
                <a:spcPct val="150000"/>
              </a:lnSpc>
            </a:pPr>
            <a:r>
              <a:rPr lang="pt-BR" sz="2800" dirty="0"/>
              <a:t>Este material é um apoio ao seu trabalho na divulgação da Doutrina Espírita. Recomendamos que cada tema seja aprofundado por meio do estudo das Obras Básicas da Codificação Espírita. As obras de Francisco Cândido Xavier, sob a orientação do espírito Emmanuel, oferecem valioso complemento para reflexão e enriquecimento doutrinário. Desejamos a você um estudo proveitoso e uma palestra edificante. Se este conteúdo contribuir para o fortalecimento do seu trabalho, seu propósito estará plenamente alcançado.</a:t>
            </a:r>
          </a:p>
          <a:p>
            <a:pPr algn="ctr">
              <a:lnSpc>
                <a:spcPct val="150000"/>
              </a:lnSpc>
            </a:pPr>
            <a:r>
              <a:rPr lang="pt-BR" sz="2800" b="1" dirty="0"/>
              <a:t>Com estima fraterna, Idealização e Coordenação Espiritismo Para Você</a:t>
            </a:r>
            <a:endParaRPr lang="pt-BR" sz="2800" dirty="0"/>
          </a:p>
        </p:txBody>
      </p:sp>
    </p:spTree>
    <p:extLst>
      <p:ext uri="{BB962C8B-B14F-4D97-AF65-F5344CB8AC3E}">
        <p14:creationId xmlns:p14="http://schemas.microsoft.com/office/powerpoint/2010/main" val="880853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ARA MAGNETIZAR - Estudando o Magnetismo com Jacob Melo. 17.jan.2022 -  YouTube">
            <a:extLst>
              <a:ext uri="{FF2B5EF4-FFF2-40B4-BE49-F238E27FC236}">
                <a16:creationId xmlns:a16="http://schemas.microsoft.com/office/drawing/2014/main" id="{39E977EE-3865-458E-8656-060D7BD4AD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61121"/>
          <a:stretch/>
        </p:blipFill>
        <p:spPr bwMode="auto">
          <a:xfrm>
            <a:off x="1288965" y="757321"/>
            <a:ext cx="3693207" cy="5343357"/>
          </a:xfrm>
          <a:prstGeom prst="rect">
            <a:avLst/>
          </a:prstGeom>
          <a:solidFill>
            <a:srgbClr val="00B0F0"/>
          </a:solidFill>
          <a:ln w="28575">
            <a:solidFill>
              <a:schemeClr val="bg1"/>
            </a:solidFill>
          </a:ln>
        </p:spPr>
      </p:pic>
      <p:pic>
        <p:nvPicPr>
          <p:cNvPr id="4100" name="Picture 4" descr="PARA MAGNETIZAR - Estudando o Magnetismo com Jacob Melo. 17.jan.2022 -  YouTube">
            <a:extLst>
              <a:ext uri="{FF2B5EF4-FFF2-40B4-BE49-F238E27FC236}">
                <a16:creationId xmlns:a16="http://schemas.microsoft.com/office/drawing/2014/main" id="{6A1330A6-3252-45CA-85DD-F8DBD6FE17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738" t="68624" r="26995" b="5076"/>
          <a:stretch/>
        </p:blipFill>
        <p:spPr bwMode="auto">
          <a:xfrm>
            <a:off x="4982172" y="4391049"/>
            <a:ext cx="3367853" cy="1453993"/>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9B2E2489-A0C2-4C69-94EA-D340D0F83B2A}"/>
              </a:ext>
            </a:extLst>
          </p:cNvPr>
          <p:cNvSpPr txBox="1"/>
          <p:nvPr/>
        </p:nvSpPr>
        <p:spPr>
          <a:xfrm>
            <a:off x="5416635" y="757321"/>
            <a:ext cx="5486400" cy="3416320"/>
          </a:xfrm>
          <a:prstGeom prst="rect">
            <a:avLst/>
          </a:prstGeom>
          <a:noFill/>
        </p:spPr>
        <p:txBody>
          <a:bodyPr wrap="square" rtlCol="0">
            <a:spAutoFit/>
          </a:bodyPr>
          <a:lstStyle/>
          <a:p>
            <a:pPr algn="ctr"/>
            <a:r>
              <a:rPr lang="pt-BR" sz="3200" b="1" dirty="0"/>
              <a:t>“Para o passista, o passe é, acima de tudo, sublime oportunidade de trabalho em que o cooperador dedicado muito pode fazer na extensão do Bem, com Jesus.” </a:t>
            </a:r>
            <a:r>
              <a:rPr lang="pt-BR" sz="2400" b="1" dirty="0" err="1"/>
              <a:t>Pepa</a:t>
            </a:r>
            <a:r>
              <a:rPr lang="pt-BR" sz="2400" b="1" dirty="0"/>
              <a:t> – Tema 5.22 – O Passe.</a:t>
            </a:r>
            <a:endParaRPr lang="pt-BR" sz="3200" b="1" dirty="0"/>
          </a:p>
        </p:txBody>
      </p:sp>
      <p:sp>
        <p:nvSpPr>
          <p:cNvPr id="2" name="CaixaDeTexto 1">
            <a:extLst>
              <a:ext uri="{FF2B5EF4-FFF2-40B4-BE49-F238E27FC236}">
                <a16:creationId xmlns:a16="http://schemas.microsoft.com/office/drawing/2014/main" id="{65A5C91E-1341-4EC1-58A5-EABFE902A7EA}"/>
              </a:ext>
            </a:extLst>
          </p:cNvPr>
          <p:cNvSpPr txBox="1"/>
          <p:nvPr/>
        </p:nvSpPr>
        <p:spPr>
          <a:xfrm>
            <a:off x="6217920" y="5916012"/>
            <a:ext cx="2132105" cy="369332"/>
          </a:xfrm>
          <a:prstGeom prst="rect">
            <a:avLst/>
          </a:prstGeom>
          <a:noFill/>
        </p:spPr>
        <p:txBody>
          <a:bodyPr wrap="square" rtlCol="0">
            <a:spAutoFit/>
          </a:bodyPr>
          <a:lstStyle/>
          <a:p>
            <a:r>
              <a:rPr lang="pt-BR" b="1" dirty="0"/>
              <a:t>Imagem da Internet</a:t>
            </a:r>
          </a:p>
        </p:txBody>
      </p:sp>
    </p:spTree>
    <p:extLst>
      <p:ext uri="{BB962C8B-B14F-4D97-AF65-F5344CB8AC3E}">
        <p14:creationId xmlns:p14="http://schemas.microsoft.com/office/powerpoint/2010/main" val="1693700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mbra do Onipotente: O HOMEM COXO DA PORTA FORMOSA">
            <a:extLst>
              <a:ext uri="{FF2B5EF4-FFF2-40B4-BE49-F238E27FC236}">
                <a16:creationId xmlns:a16="http://schemas.microsoft.com/office/drawing/2014/main" id="{C42E27A1-6EB5-49AB-BA11-4A0F8F29D5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791" y="968710"/>
            <a:ext cx="2857500" cy="4048125"/>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74B24730-B266-4D37-96E0-C1CEE7431F54}"/>
              </a:ext>
            </a:extLst>
          </p:cNvPr>
          <p:cNvSpPr txBox="1"/>
          <p:nvPr/>
        </p:nvSpPr>
        <p:spPr>
          <a:xfrm>
            <a:off x="4412609" y="1139491"/>
            <a:ext cx="6937696" cy="2431435"/>
          </a:xfrm>
          <a:prstGeom prst="rect">
            <a:avLst/>
          </a:prstGeom>
          <a:noFill/>
        </p:spPr>
        <p:txBody>
          <a:bodyPr wrap="square" rtlCol="0">
            <a:spAutoFit/>
          </a:bodyPr>
          <a:lstStyle/>
          <a:p>
            <a:pPr algn="just"/>
            <a:r>
              <a:rPr lang="pt-BR" sz="3200" b="1" i="0" dirty="0">
                <a:effectLst/>
                <a:latin typeface="Times New Roman" panose="02020603050405020304" pitchFamily="18" charset="0"/>
                <a:ea typeface="Roboto" panose="02000000000000000000" pitchFamily="2" charset="0"/>
                <a:cs typeface="Times New Roman" panose="02020603050405020304" pitchFamily="18" charset="0"/>
              </a:rPr>
              <a:t>Curai os enfermos, limpai os leprosos, ressuscitai os mortos, expulsai os demônios; de graça recebestes, de graça dai. </a:t>
            </a:r>
          </a:p>
          <a:p>
            <a:pPr algn="ctr"/>
            <a:r>
              <a:rPr lang="pt-BR" sz="2400" b="1" i="0" dirty="0">
                <a:effectLst/>
                <a:latin typeface="Times New Roman" panose="02020603050405020304" pitchFamily="18" charset="0"/>
                <a:ea typeface="Roboto" panose="02000000000000000000" pitchFamily="2" charset="0"/>
                <a:cs typeface="Times New Roman" panose="02020603050405020304" pitchFamily="18" charset="0"/>
              </a:rPr>
              <a:t>Mateus, 10:8.</a:t>
            </a:r>
            <a:endParaRPr lang="pt-BR" sz="2400" b="1" u="sng" dirty="0">
              <a:latin typeface="Times New Roman" panose="02020603050405020304" pitchFamily="18" charset="0"/>
              <a:ea typeface="Roboto" panose="02000000000000000000" pitchFamily="2" charset="0"/>
              <a:cs typeface="Times New Roman" panose="02020603050405020304" pitchFamily="18" charset="0"/>
            </a:endParaRPr>
          </a:p>
        </p:txBody>
      </p:sp>
      <p:sp>
        <p:nvSpPr>
          <p:cNvPr id="2" name="CaixaDeTexto 1">
            <a:extLst>
              <a:ext uri="{FF2B5EF4-FFF2-40B4-BE49-F238E27FC236}">
                <a16:creationId xmlns:a16="http://schemas.microsoft.com/office/drawing/2014/main" id="{54945537-E6C4-48E4-9243-B91E4D2F5E7D}"/>
              </a:ext>
            </a:extLst>
          </p:cNvPr>
          <p:cNvSpPr txBox="1"/>
          <p:nvPr/>
        </p:nvSpPr>
        <p:spPr>
          <a:xfrm>
            <a:off x="4412607" y="3827186"/>
            <a:ext cx="7004809" cy="2246769"/>
          </a:xfrm>
          <a:prstGeom prst="rect">
            <a:avLst/>
          </a:prstGeom>
          <a:noFill/>
        </p:spPr>
        <p:txBody>
          <a:bodyPr wrap="square" rtlCol="0">
            <a:spAutoFit/>
          </a:bodyPr>
          <a:lstStyle/>
          <a:p>
            <a:pPr algn="just"/>
            <a:r>
              <a:rPr lang="pt-BR" sz="2800" b="1" i="0" dirty="0">
                <a:effectLst/>
                <a:latin typeface="Roboto" panose="02000000000000000000" pitchFamily="2" charset="0"/>
              </a:rPr>
              <a:t>E disse Pedro: Não tenho prata nem ouro; mas o que tenho isso te dou. Em nome de Jesus Cristo, o Nazareno, levanta-te e anda.</a:t>
            </a:r>
          </a:p>
          <a:p>
            <a:pPr algn="ctr"/>
            <a:r>
              <a:rPr lang="pt-BR" sz="2800" b="0" i="0" dirty="0">
                <a:effectLst/>
                <a:latin typeface="Roboto" panose="02000000000000000000" pitchFamily="2" charset="0"/>
              </a:rPr>
              <a:t> </a:t>
            </a:r>
            <a:r>
              <a:rPr lang="pt-BR" sz="2800" b="1" i="0" dirty="0">
                <a:effectLst/>
                <a:latin typeface="Roboto" panose="02000000000000000000" pitchFamily="2" charset="0"/>
              </a:rPr>
              <a:t>Atos, 3:6.</a:t>
            </a:r>
            <a:endParaRPr lang="pt-BR" sz="2800" b="1" dirty="0"/>
          </a:p>
        </p:txBody>
      </p:sp>
      <p:sp>
        <p:nvSpPr>
          <p:cNvPr id="4" name="CaixaDeTexto 3">
            <a:extLst>
              <a:ext uri="{FF2B5EF4-FFF2-40B4-BE49-F238E27FC236}">
                <a16:creationId xmlns:a16="http://schemas.microsoft.com/office/drawing/2014/main" id="{C00D585D-CC4B-447E-AA85-3F13D918550A}"/>
              </a:ext>
            </a:extLst>
          </p:cNvPr>
          <p:cNvSpPr txBox="1"/>
          <p:nvPr/>
        </p:nvSpPr>
        <p:spPr>
          <a:xfrm>
            <a:off x="1853965" y="5088429"/>
            <a:ext cx="2558642" cy="369332"/>
          </a:xfrm>
          <a:prstGeom prst="rect">
            <a:avLst/>
          </a:prstGeom>
          <a:noFill/>
        </p:spPr>
        <p:txBody>
          <a:bodyPr wrap="square" rtlCol="0">
            <a:spAutoFit/>
          </a:bodyPr>
          <a:lstStyle/>
          <a:p>
            <a:r>
              <a:rPr lang="pt-BR" b="1" dirty="0"/>
              <a:t>Imagem da Internet</a:t>
            </a:r>
          </a:p>
        </p:txBody>
      </p:sp>
      <p:sp>
        <p:nvSpPr>
          <p:cNvPr id="5" name="CaixaDeTexto 4">
            <a:extLst>
              <a:ext uri="{FF2B5EF4-FFF2-40B4-BE49-F238E27FC236}">
                <a16:creationId xmlns:a16="http://schemas.microsoft.com/office/drawing/2014/main" id="{6CBF7FAF-5DC4-4A76-A423-05C8F41EA312}"/>
              </a:ext>
            </a:extLst>
          </p:cNvPr>
          <p:cNvSpPr txBox="1"/>
          <p:nvPr/>
        </p:nvSpPr>
        <p:spPr>
          <a:xfrm>
            <a:off x="391886" y="5868550"/>
            <a:ext cx="4441371" cy="461665"/>
          </a:xfrm>
          <a:prstGeom prst="rect">
            <a:avLst/>
          </a:prstGeom>
          <a:noFill/>
        </p:spPr>
        <p:txBody>
          <a:bodyPr wrap="square" rtlCol="0">
            <a:spAutoFit/>
          </a:bodyPr>
          <a:lstStyle/>
          <a:p>
            <a:pPr algn="just"/>
            <a:r>
              <a:rPr lang="pt-BR" sz="2400" b="1" dirty="0"/>
              <a:t>Pedro e João e a Cura de um Coxo</a:t>
            </a:r>
          </a:p>
        </p:txBody>
      </p:sp>
    </p:spTree>
    <p:extLst>
      <p:ext uri="{BB962C8B-B14F-4D97-AF65-F5344CB8AC3E}">
        <p14:creationId xmlns:p14="http://schemas.microsoft.com/office/powerpoint/2010/main" val="304001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9BC37-AE2F-A023-6206-41A6D162DBDF}"/>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79373AB6-90B4-678D-E7CE-EE1877FA7C03}"/>
              </a:ext>
            </a:extLst>
          </p:cNvPr>
          <p:cNvSpPr txBox="1"/>
          <p:nvPr/>
        </p:nvSpPr>
        <p:spPr>
          <a:xfrm>
            <a:off x="857794" y="483095"/>
            <a:ext cx="10476411" cy="1015663"/>
          </a:xfrm>
          <a:prstGeom prst="rect">
            <a:avLst/>
          </a:prstGeom>
          <a:noFill/>
        </p:spPr>
        <p:txBody>
          <a:bodyPr wrap="square" rtlCol="0">
            <a:spAutoFit/>
          </a:bodyPr>
          <a:lstStyle/>
          <a:p>
            <a:pPr algn="just"/>
            <a:r>
              <a:rPr lang="pt-BR" b="1" i="0" dirty="0">
                <a:effectLst/>
                <a:latin typeface="Roboto" panose="02000000000000000000" pitchFamily="2" charset="0"/>
              </a:rPr>
              <a:t>E disse Pedro: Não tenho prata nem ouro; </a:t>
            </a:r>
            <a:r>
              <a:rPr lang="pt-BR" b="1" i="0" u="sng" dirty="0">
                <a:solidFill>
                  <a:srgbClr val="FF0000"/>
                </a:solidFill>
                <a:effectLst/>
                <a:latin typeface="Roboto" panose="02000000000000000000" pitchFamily="2" charset="0"/>
              </a:rPr>
              <a:t>mas o que tenho isso te dou. </a:t>
            </a:r>
            <a:r>
              <a:rPr lang="pt-BR" b="1" i="0" dirty="0">
                <a:effectLst/>
                <a:latin typeface="Roboto" panose="02000000000000000000" pitchFamily="2" charset="0"/>
              </a:rPr>
              <a:t>Em nome de Jesus Cristo, o Nazareno, levanta-te e anda.</a:t>
            </a:r>
          </a:p>
          <a:p>
            <a:pPr algn="ctr"/>
            <a:r>
              <a:rPr lang="pt-BR" sz="2400" b="0" i="0" dirty="0">
                <a:effectLst/>
                <a:latin typeface="Roboto" panose="02000000000000000000" pitchFamily="2" charset="0"/>
              </a:rPr>
              <a:t> </a:t>
            </a:r>
            <a:r>
              <a:rPr lang="pt-BR" sz="2400" b="1" i="0" dirty="0">
                <a:effectLst/>
                <a:latin typeface="Roboto" panose="02000000000000000000" pitchFamily="2" charset="0"/>
              </a:rPr>
              <a:t>Atos, 3:6.</a:t>
            </a:r>
            <a:endParaRPr lang="pt-BR" sz="2400" b="1" dirty="0"/>
          </a:p>
        </p:txBody>
      </p:sp>
      <p:sp>
        <p:nvSpPr>
          <p:cNvPr id="6" name="CaixaDeTexto 5">
            <a:extLst>
              <a:ext uri="{FF2B5EF4-FFF2-40B4-BE49-F238E27FC236}">
                <a16:creationId xmlns:a16="http://schemas.microsoft.com/office/drawing/2014/main" id="{58B06305-1053-16DC-44AD-708437882563}"/>
              </a:ext>
            </a:extLst>
          </p:cNvPr>
          <p:cNvSpPr txBox="1"/>
          <p:nvPr/>
        </p:nvSpPr>
        <p:spPr>
          <a:xfrm>
            <a:off x="740227" y="2362922"/>
            <a:ext cx="10476411" cy="646331"/>
          </a:xfrm>
          <a:prstGeom prst="rect">
            <a:avLst/>
          </a:prstGeom>
          <a:noFill/>
        </p:spPr>
        <p:txBody>
          <a:bodyPr wrap="square" rtlCol="0">
            <a:spAutoFit/>
          </a:bodyPr>
          <a:lstStyle/>
          <a:p>
            <a:r>
              <a:rPr lang="pt-BR" sz="3600" b="1" dirty="0"/>
              <a:t>1. Quebra de expectativa:</a:t>
            </a:r>
            <a:endParaRPr lang="pt-BR" sz="3600" dirty="0"/>
          </a:p>
        </p:txBody>
      </p:sp>
      <p:sp>
        <p:nvSpPr>
          <p:cNvPr id="9" name="CaixaDeTexto 8">
            <a:extLst>
              <a:ext uri="{FF2B5EF4-FFF2-40B4-BE49-F238E27FC236}">
                <a16:creationId xmlns:a16="http://schemas.microsoft.com/office/drawing/2014/main" id="{F687DC4B-72DD-FDC4-A300-D5111FD13B94}"/>
              </a:ext>
            </a:extLst>
          </p:cNvPr>
          <p:cNvSpPr txBox="1"/>
          <p:nvPr/>
        </p:nvSpPr>
        <p:spPr>
          <a:xfrm>
            <a:off x="740227" y="3429000"/>
            <a:ext cx="10476411" cy="2499467"/>
          </a:xfrm>
          <a:prstGeom prst="rect">
            <a:avLst/>
          </a:prstGeom>
          <a:noFill/>
        </p:spPr>
        <p:txBody>
          <a:bodyPr wrap="square" rtlCol="0">
            <a:spAutoFit/>
          </a:bodyPr>
          <a:lstStyle/>
          <a:p>
            <a:pPr marL="571500" indent="-571500" algn="just">
              <a:lnSpc>
                <a:spcPct val="150000"/>
              </a:lnSpc>
              <a:buFont typeface="Wingdings" panose="05000000000000000000" pitchFamily="2" charset="2"/>
              <a:buChar char="Ø"/>
            </a:pPr>
            <a:r>
              <a:rPr lang="pt-BR" sz="3600" b="1" dirty="0"/>
              <a:t> </a:t>
            </a:r>
            <a:r>
              <a:rPr lang="pt-BR" sz="3600" dirty="0"/>
              <a:t>O homem pede esmola… mas Pedro oferece algo muito maior. </a:t>
            </a:r>
          </a:p>
          <a:p>
            <a:pPr marL="571500" indent="-571500" algn="just">
              <a:lnSpc>
                <a:spcPct val="150000"/>
              </a:lnSpc>
              <a:buFont typeface="Wingdings" panose="05000000000000000000" pitchFamily="2" charset="2"/>
              <a:buChar char="Ø"/>
            </a:pPr>
            <a:r>
              <a:rPr lang="pt-BR" sz="3600" dirty="0"/>
              <a:t>Ele não nega ajuda — ele eleva o tipo de ajuda.</a:t>
            </a:r>
          </a:p>
        </p:txBody>
      </p:sp>
    </p:spTree>
    <p:extLst>
      <p:ext uri="{BB962C8B-B14F-4D97-AF65-F5344CB8AC3E}">
        <p14:creationId xmlns:p14="http://schemas.microsoft.com/office/powerpoint/2010/main" val="174148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A52D0-D66D-2C77-05DC-3D3E6EE5A8C7}"/>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098B14B6-58AD-3389-F32A-9D587D02EFAE}"/>
              </a:ext>
            </a:extLst>
          </p:cNvPr>
          <p:cNvSpPr txBox="1"/>
          <p:nvPr/>
        </p:nvSpPr>
        <p:spPr>
          <a:xfrm>
            <a:off x="857794" y="483095"/>
            <a:ext cx="10476411" cy="1015663"/>
          </a:xfrm>
          <a:prstGeom prst="rect">
            <a:avLst/>
          </a:prstGeom>
          <a:noFill/>
        </p:spPr>
        <p:txBody>
          <a:bodyPr wrap="square" rtlCol="0">
            <a:spAutoFit/>
          </a:bodyPr>
          <a:lstStyle/>
          <a:p>
            <a:pPr algn="just"/>
            <a:r>
              <a:rPr lang="pt-BR" b="1" i="0" dirty="0">
                <a:effectLst/>
                <a:latin typeface="Roboto" panose="02000000000000000000" pitchFamily="2" charset="0"/>
              </a:rPr>
              <a:t>E disse Pedro: Não tenho prata nem ouro; </a:t>
            </a:r>
            <a:r>
              <a:rPr lang="pt-BR" b="1" i="0" u="sng" dirty="0">
                <a:solidFill>
                  <a:srgbClr val="FF0000"/>
                </a:solidFill>
                <a:effectLst/>
                <a:latin typeface="Roboto" panose="02000000000000000000" pitchFamily="2" charset="0"/>
              </a:rPr>
              <a:t>mas o que tenho isso te dou. </a:t>
            </a:r>
            <a:r>
              <a:rPr lang="pt-BR" b="1" i="0" dirty="0">
                <a:effectLst/>
                <a:latin typeface="Roboto" panose="02000000000000000000" pitchFamily="2" charset="0"/>
              </a:rPr>
              <a:t>Em nome de Jesus Cristo, o Nazareno, levanta-te e anda.</a:t>
            </a:r>
          </a:p>
          <a:p>
            <a:pPr algn="ctr"/>
            <a:r>
              <a:rPr lang="pt-BR" sz="2400" b="0" i="0" dirty="0">
                <a:effectLst/>
                <a:latin typeface="Roboto" panose="02000000000000000000" pitchFamily="2" charset="0"/>
              </a:rPr>
              <a:t> </a:t>
            </a:r>
            <a:r>
              <a:rPr lang="pt-BR" sz="2400" b="1" i="0" dirty="0">
                <a:effectLst/>
                <a:latin typeface="Roboto" panose="02000000000000000000" pitchFamily="2" charset="0"/>
              </a:rPr>
              <a:t>Atos, 3:6.</a:t>
            </a:r>
            <a:endParaRPr lang="pt-BR" sz="2400" b="1" dirty="0"/>
          </a:p>
        </p:txBody>
      </p:sp>
      <p:sp>
        <p:nvSpPr>
          <p:cNvPr id="7" name="CaixaDeTexto 6">
            <a:extLst>
              <a:ext uri="{FF2B5EF4-FFF2-40B4-BE49-F238E27FC236}">
                <a16:creationId xmlns:a16="http://schemas.microsoft.com/office/drawing/2014/main" id="{B0625D2B-5EB6-24C5-953D-FFF41EF02DC1}"/>
              </a:ext>
            </a:extLst>
          </p:cNvPr>
          <p:cNvSpPr txBox="1"/>
          <p:nvPr/>
        </p:nvSpPr>
        <p:spPr>
          <a:xfrm>
            <a:off x="857793" y="2095808"/>
            <a:ext cx="10572206" cy="646331"/>
          </a:xfrm>
          <a:prstGeom prst="rect">
            <a:avLst/>
          </a:prstGeom>
          <a:noFill/>
        </p:spPr>
        <p:txBody>
          <a:bodyPr wrap="square" rtlCol="0">
            <a:spAutoFit/>
          </a:bodyPr>
          <a:lstStyle/>
          <a:p>
            <a:r>
              <a:rPr lang="pt-BR" sz="3600" b="1" dirty="0"/>
              <a:t>2. O que Pedro NÃO tem:</a:t>
            </a:r>
            <a:endParaRPr lang="pt-BR" sz="3600" dirty="0"/>
          </a:p>
        </p:txBody>
      </p:sp>
      <p:sp>
        <p:nvSpPr>
          <p:cNvPr id="3" name="CaixaDeTexto 2">
            <a:extLst>
              <a:ext uri="{FF2B5EF4-FFF2-40B4-BE49-F238E27FC236}">
                <a16:creationId xmlns:a16="http://schemas.microsoft.com/office/drawing/2014/main" id="{94964682-0703-0D3C-61EC-37642E9AB864}"/>
              </a:ext>
            </a:extLst>
          </p:cNvPr>
          <p:cNvSpPr txBox="1"/>
          <p:nvPr/>
        </p:nvSpPr>
        <p:spPr>
          <a:xfrm>
            <a:off x="761999" y="3044441"/>
            <a:ext cx="10572206" cy="3330464"/>
          </a:xfrm>
          <a:prstGeom prst="rect">
            <a:avLst/>
          </a:prstGeom>
          <a:noFill/>
        </p:spPr>
        <p:txBody>
          <a:bodyPr wrap="square" rtlCol="0">
            <a:spAutoFit/>
          </a:bodyPr>
          <a:lstStyle/>
          <a:p>
            <a:pPr marL="571500" indent="-571500" algn="just">
              <a:lnSpc>
                <a:spcPct val="150000"/>
              </a:lnSpc>
              <a:buFont typeface="Wingdings" panose="05000000000000000000" pitchFamily="2" charset="2"/>
              <a:buChar char="Ø"/>
            </a:pPr>
            <a:r>
              <a:rPr lang="pt-BR" sz="3600" dirty="0"/>
              <a:t>Ele não dispõe de recursos materiais.</a:t>
            </a:r>
          </a:p>
          <a:p>
            <a:pPr marL="571500" indent="-571500" algn="just">
              <a:lnSpc>
                <a:spcPct val="150000"/>
              </a:lnSpc>
              <a:buFont typeface="Wingdings" panose="05000000000000000000" pitchFamily="2" charset="2"/>
              <a:buChar char="Ø"/>
            </a:pPr>
            <a:r>
              <a:rPr lang="pt-BR" sz="3600" dirty="0"/>
              <a:t>Mas isso não o impede de ajudar.</a:t>
            </a:r>
          </a:p>
          <a:p>
            <a:pPr marL="571500" indent="-571500" algn="just">
              <a:lnSpc>
                <a:spcPct val="150000"/>
              </a:lnSpc>
              <a:buFont typeface="Wingdings" panose="05000000000000000000" pitchFamily="2" charset="2"/>
              <a:buChar char="Ø"/>
            </a:pPr>
            <a:r>
              <a:rPr lang="pt-BR" sz="3600" dirty="0"/>
              <a:t>Isso já nos ensina que o verdadeiro auxílio nem sempre depende do que temos nas mãos.</a:t>
            </a:r>
          </a:p>
        </p:txBody>
      </p:sp>
    </p:spTree>
    <p:extLst>
      <p:ext uri="{BB962C8B-B14F-4D97-AF65-F5344CB8AC3E}">
        <p14:creationId xmlns:p14="http://schemas.microsoft.com/office/powerpoint/2010/main" val="180640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2E859-0079-16AE-9384-A2549EAFF3EA}"/>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92B14A34-F9BD-1D81-A756-21E9FE8B1AA6}"/>
              </a:ext>
            </a:extLst>
          </p:cNvPr>
          <p:cNvSpPr txBox="1"/>
          <p:nvPr/>
        </p:nvSpPr>
        <p:spPr>
          <a:xfrm>
            <a:off x="857794" y="483095"/>
            <a:ext cx="10476411" cy="1015663"/>
          </a:xfrm>
          <a:prstGeom prst="rect">
            <a:avLst/>
          </a:prstGeom>
          <a:noFill/>
        </p:spPr>
        <p:txBody>
          <a:bodyPr wrap="square" rtlCol="0">
            <a:spAutoFit/>
          </a:bodyPr>
          <a:lstStyle/>
          <a:p>
            <a:pPr algn="just"/>
            <a:r>
              <a:rPr lang="pt-BR" b="1" i="0" dirty="0">
                <a:effectLst/>
                <a:latin typeface="Roboto" panose="02000000000000000000" pitchFamily="2" charset="0"/>
              </a:rPr>
              <a:t>E disse Pedro: Não tenho prata nem ouro; </a:t>
            </a:r>
            <a:r>
              <a:rPr lang="pt-BR" b="1" i="0" u="sng" dirty="0">
                <a:solidFill>
                  <a:srgbClr val="FF0000"/>
                </a:solidFill>
                <a:effectLst/>
                <a:latin typeface="Roboto" panose="02000000000000000000" pitchFamily="2" charset="0"/>
              </a:rPr>
              <a:t>mas o que tenho isso te dou. </a:t>
            </a:r>
            <a:r>
              <a:rPr lang="pt-BR" b="1" i="0" dirty="0">
                <a:effectLst/>
                <a:latin typeface="Roboto" panose="02000000000000000000" pitchFamily="2" charset="0"/>
              </a:rPr>
              <a:t>Em nome de Jesus Cristo, o Nazareno, levanta-te e anda.</a:t>
            </a:r>
          </a:p>
          <a:p>
            <a:pPr algn="ctr"/>
            <a:r>
              <a:rPr lang="pt-BR" sz="2400" b="0" i="0" dirty="0">
                <a:effectLst/>
                <a:latin typeface="Roboto" panose="02000000000000000000" pitchFamily="2" charset="0"/>
              </a:rPr>
              <a:t> </a:t>
            </a:r>
            <a:r>
              <a:rPr lang="pt-BR" sz="2400" b="1" i="0" dirty="0">
                <a:effectLst/>
                <a:latin typeface="Roboto" panose="02000000000000000000" pitchFamily="2" charset="0"/>
              </a:rPr>
              <a:t>Atos, 3:6.</a:t>
            </a:r>
            <a:endParaRPr lang="pt-BR" sz="2400" b="1" dirty="0"/>
          </a:p>
        </p:txBody>
      </p:sp>
      <p:sp>
        <p:nvSpPr>
          <p:cNvPr id="8" name="CaixaDeTexto 7">
            <a:extLst>
              <a:ext uri="{FF2B5EF4-FFF2-40B4-BE49-F238E27FC236}">
                <a16:creationId xmlns:a16="http://schemas.microsoft.com/office/drawing/2014/main" id="{D03EE8C2-1DD2-F46D-E08B-1C0B0857A8C4}"/>
              </a:ext>
            </a:extLst>
          </p:cNvPr>
          <p:cNvSpPr txBox="1"/>
          <p:nvPr/>
        </p:nvSpPr>
        <p:spPr>
          <a:xfrm>
            <a:off x="1014546" y="1948434"/>
            <a:ext cx="10476411" cy="646331"/>
          </a:xfrm>
          <a:prstGeom prst="rect">
            <a:avLst/>
          </a:prstGeom>
          <a:noFill/>
        </p:spPr>
        <p:txBody>
          <a:bodyPr wrap="square" rtlCol="0">
            <a:spAutoFit/>
          </a:bodyPr>
          <a:lstStyle/>
          <a:p>
            <a:r>
              <a:rPr lang="pt-BR" sz="3600" b="1" dirty="0"/>
              <a:t>3. O que Pedro TEM:</a:t>
            </a:r>
            <a:endParaRPr lang="pt-BR" sz="3600" dirty="0"/>
          </a:p>
        </p:txBody>
      </p:sp>
      <p:sp>
        <p:nvSpPr>
          <p:cNvPr id="4" name="CaixaDeTexto 3">
            <a:extLst>
              <a:ext uri="{FF2B5EF4-FFF2-40B4-BE49-F238E27FC236}">
                <a16:creationId xmlns:a16="http://schemas.microsoft.com/office/drawing/2014/main" id="{D20F5E7F-DC5E-2754-C123-F3044D713BCA}"/>
              </a:ext>
            </a:extLst>
          </p:cNvPr>
          <p:cNvSpPr txBox="1"/>
          <p:nvPr/>
        </p:nvSpPr>
        <p:spPr>
          <a:xfrm>
            <a:off x="1014546" y="2821577"/>
            <a:ext cx="7541625" cy="3330464"/>
          </a:xfrm>
          <a:prstGeom prst="rect">
            <a:avLst/>
          </a:prstGeom>
          <a:noFill/>
        </p:spPr>
        <p:txBody>
          <a:bodyPr wrap="square" rtlCol="0">
            <a:spAutoFit/>
          </a:bodyPr>
          <a:lstStyle/>
          <a:p>
            <a:pPr marL="571500" indent="-571500">
              <a:lnSpc>
                <a:spcPct val="150000"/>
              </a:lnSpc>
              <a:buFont typeface="Wingdings" panose="05000000000000000000" pitchFamily="2" charset="2"/>
              <a:buChar char="Ø"/>
            </a:pPr>
            <a:r>
              <a:rPr lang="pt-BR" sz="3600" dirty="0"/>
              <a:t>Pedro tinha fé viva</a:t>
            </a:r>
          </a:p>
          <a:p>
            <a:pPr marL="571500" indent="-571500">
              <a:lnSpc>
                <a:spcPct val="150000"/>
              </a:lnSpc>
              <a:buFont typeface="Wingdings" panose="05000000000000000000" pitchFamily="2" charset="2"/>
              <a:buChar char="Ø"/>
            </a:pPr>
            <a:r>
              <a:rPr lang="pt-BR" sz="3600" dirty="0"/>
              <a:t>Tinha autoridade moral</a:t>
            </a:r>
          </a:p>
          <a:p>
            <a:pPr marL="571500" indent="-571500">
              <a:lnSpc>
                <a:spcPct val="150000"/>
              </a:lnSpc>
              <a:buFont typeface="Wingdings" panose="05000000000000000000" pitchFamily="2" charset="2"/>
              <a:buChar char="Ø"/>
            </a:pPr>
            <a:r>
              <a:rPr lang="pt-BR" sz="3600" dirty="0"/>
              <a:t>Tinha sintonia com Jesus</a:t>
            </a:r>
          </a:p>
          <a:p>
            <a:pPr marL="571500" indent="-571500">
              <a:lnSpc>
                <a:spcPct val="150000"/>
              </a:lnSpc>
              <a:buFont typeface="Wingdings" panose="05000000000000000000" pitchFamily="2" charset="2"/>
              <a:buChar char="Ø"/>
            </a:pPr>
            <a:r>
              <a:rPr lang="pt-BR" sz="3600" dirty="0"/>
              <a:t>Tinha força espiritual para transmitir</a:t>
            </a:r>
          </a:p>
        </p:txBody>
      </p:sp>
      <p:sp>
        <p:nvSpPr>
          <p:cNvPr id="5" name="CaixaDeTexto 4">
            <a:extLst>
              <a:ext uri="{FF2B5EF4-FFF2-40B4-BE49-F238E27FC236}">
                <a16:creationId xmlns:a16="http://schemas.microsoft.com/office/drawing/2014/main" id="{2464EFBB-F7A4-3203-9AFB-11464568BD37}"/>
              </a:ext>
            </a:extLst>
          </p:cNvPr>
          <p:cNvSpPr txBox="1"/>
          <p:nvPr/>
        </p:nvSpPr>
        <p:spPr>
          <a:xfrm>
            <a:off x="8556171" y="1130986"/>
            <a:ext cx="2934786" cy="5021055"/>
          </a:xfrm>
          <a:prstGeom prst="rect">
            <a:avLst/>
          </a:prstGeom>
          <a:noFill/>
        </p:spPr>
        <p:txBody>
          <a:bodyPr wrap="square" rtlCol="0">
            <a:spAutoFit/>
          </a:bodyPr>
          <a:lstStyle/>
          <a:p>
            <a:pPr algn="ctr">
              <a:lnSpc>
                <a:spcPct val="150000"/>
              </a:lnSpc>
            </a:pPr>
            <a:r>
              <a:rPr lang="pt-BR" sz="2400" dirty="0"/>
              <a:t>* Como não temos todos estes tópicos na quantidade / dosagem adequada nosso passe é importante mas não cura imediatamente como fizeram Jesus e os apóstolos.</a:t>
            </a:r>
          </a:p>
        </p:txBody>
      </p:sp>
    </p:spTree>
    <p:extLst>
      <p:ext uri="{BB962C8B-B14F-4D97-AF65-F5344CB8AC3E}">
        <p14:creationId xmlns:p14="http://schemas.microsoft.com/office/powerpoint/2010/main" val="529655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B48D9-5AF8-5910-31C2-253F7F95BD1E}"/>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92FE69A6-ED30-D35A-52AF-79AE6012CD34}"/>
              </a:ext>
            </a:extLst>
          </p:cNvPr>
          <p:cNvSpPr txBox="1"/>
          <p:nvPr/>
        </p:nvSpPr>
        <p:spPr>
          <a:xfrm>
            <a:off x="857794" y="483095"/>
            <a:ext cx="10476411" cy="923330"/>
          </a:xfrm>
          <a:prstGeom prst="rect">
            <a:avLst/>
          </a:prstGeom>
          <a:noFill/>
        </p:spPr>
        <p:txBody>
          <a:bodyPr wrap="square" rtlCol="0">
            <a:spAutoFit/>
          </a:bodyPr>
          <a:lstStyle/>
          <a:p>
            <a:pPr algn="just"/>
            <a:r>
              <a:rPr lang="pt-BR" b="1" i="0" dirty="0">
                <a:effectLst/>
                <a:latin typeface="Roboto" panose="02000000000000000000" pitchFamily="2" charset="0"/>
              </a:rPr>
              <a:t>E disse Pedro: Não tenho prata nem ouro; </a:t>
            </a:r>
            <a:r>
              <a:rPr lang="pt-BR" b="1" i="0" u="sng" dirty="0">
                <a:solidFill>
                  <a:srgbClr val="FF0000"/>
                </a:solidFill>
                <a:effectLst/>
                <a:latin typeface="Roboto" panose="02000000000000000000" pitchFamily="2" charset="0"/>
              </a:rPr>
              <a:t>mas o que tenho isso te dou. </a:t>
            </a:r>
            <a:r>
              <a:rPr lang="pt-BR" b="1" i="0" dirty="0">
                <a:effectLst/>
                <a:latin typeface="Roboto" panose="02000000000000000000" pitchFamily="2" charset="0"/>
              </a:rPr>
              <a:t>Em nome de Jesus Cristo, o Nazareno, levanta-te e anda.</a:t>
            </a:r>
          </a:p>
          <a:p>
            <a:pPr algn="ctr"/>
            <a:r>
              <a:rPr lang="pt-BR" b="0" i="0" dirty="0">
                <a:effectLst/>
                <a:latin typeface="Roboto" panose="02000000000000000000" pitchFamily="2" charset="0"/>
              </a:rPr>
              <a:t> </a:t>
            </a:r>
            <a:r>
              <a:rPr lang="pt-BR" b="1" i="0" dirty="0">
                <a:effectLst/>
                <a:latin typeface="Roboto" panose="02000000000000000000" pitchFamily="2" charset="0"/>
              </a:rPr>
              <a:t>Atos, 3:6.</a:t>
            </a:r>
            <a:endParaRPr lang="pt-BR" b="1" dirty="0"/>
          </a:p>
        </p:txBody>
      </p:sp>
      <p:sp>
        <p:nvSpPr>
          <p:cNvPr id="6" name="CaixaDeTexto 5">
            <a:extLst>
              <a:ext uri="{FF2B5EF4-FFF2-40B4-BE49-F238E27FC236}">
                <a16:creationId xmlns:a16="http://schemas.microsoft.com/office/drawing/2014/main" id="{373AE885-DC57-5AF0-445D-15DD72D061F5}"/>
              </a:ext>
            </a:extLst>
          </p:cNvPr>
          <p:cNvSpPr txBox="1"/>
          <p:nvPr/>
        </p:nvSpPr>
        <p:spPr>
          <a:xfrm>
            <a:off x="857794" y="1789612"/>
            <a:ext cx="10476411" cy="646331"/>
          </a:xfrm>
          <a:prstGeom prst="rect">
            <a:avLst/>
          </a:prstGeom>
          <a:noFill/>
        </p:spPr>
        <p:txBody>
          <a:bodyPr wrap="square" rtlCol="0">
            <a:spAutoFit/>
          </a:bodyPr>
          <a:lstStyle/>
          <a:p>
            <a:pPr algn="just"/>
            <a:r>
              <a:rPr lang="pt-BR" sz="3600" b="1" dirty="0"/>
              <a:t>4. Conexão com o Passe Espírita:</a:t>
            </a:r>
            <a:endParaRPr lang="pt-BR" sz="3600" dirty="0"/>
          </a:p>
        </p:txBody>
      </p:sp>
      <p:sp>
        <p:nvSpPr>
          <p:cNvPr id="3" name="CaixaDeTexto 2">
            <a:extLst>
              <a:ext uri="{FF2B5EF4-FFF2-40B4-BE49-F238E27FC236}">
                <a16:creationId xmlns:a16="http://schemas.microsoft.com/office/drawing/2014/main" id="{66A04DFB-6086-47CB-6940-E669AF9E482D}"/>
              </a:ext>
            </a:extLst>
          </p:cNvPr>
          <p:cNvSpPr txBox="1"/>
          <p:nvPr/>
        </p:nvSpPr>
        <p:spPr>
          <a:xfrm>
            <a:off x="857793" y="2665556"/>
            <a:ext cx="10476411" cy="3709349"/>
          </a:xfrm>
          <a:prstGeom prst="rect">
            <a:avLst/>
          </a:prstGeom>
          <a:noFill/>
        </p:spPr>
        <p:txBody>
          <a:bodyPr wrap="square" rtlCol="0">
            <a:spAutoFit/>
          </a:bodyPr>
          <a:lstStyle/>
          <a:p>
            <a:pPr algn="just">
              <a:lnSpc>
                <a:spcPct val="150000"/>
              </a:lnSpc>
            </a:pPr>
            <a:r>
              <a:rPr lang="pt-BR" sz="3200" dirty="0"/>
              <a:t>À luz do Espiritismo, entendemos que Pedro realiza aqui uma verdadeira transmissão de energias. Ele doa aquilo que André Luiz mais tarde explicaria como “força mental e fluídica, sustentada pela vontade e pela fé.” Pedro oferece um passe — simples, direto e poderoso.”</a:t>
            </a:r>
          </a:p>
        </p:txBody>
      </p:sp>
    </p:spTree>
    <p:extLst>
      <p:ext uri="{BB962C8B-B14F-4D97-AF65-F5344CB8AC3E}">
        <p14:creationId xmlns:p14="http://schemas.microsoft.com/office/powerpoint/2010/main" val="1807827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ECBF0-0ABE-82A6-1061-028B1E0C7886}"/>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C19711B2-470D-287E-FABE-C3B896543202}"/>
              </a:ext>
            </a:extLst>
          </p:cNvPr>
          <p:cNvSpPr txBox="1"/>
          <p:nvPr/>
        </p:nvSpPr>
        <p:spPr>
          <a:xfrm>
            <a:off x="857794" y="483095"/>
            <a:ext cx="10476411" cy="923330"/>
          </a:xfrm>
          <a:prstGeom prst="rect">
            <a:avLst/>
          </a:prstGeom>
          <a:noFill/>
        </p:spPr>
        <p:txBody>
          <a:bodyPr wrap="square" rtlCol="0">
            <a:spAutoFit/>
          </a:bodyPr>
          <a:lstStyle/>
          <a:p>
            <a:pPr algn="just"/>
            <a:r>
              <a:rPr lang="pt-BR" b="1" i="0" dirty="0">
                <a:effectLst/>
                <a:latin typeface="Roboto" panose="02000000000000000000" pitchFamily="2" charset="0"/>
              </a:rPr>
              <a:t>E disse Pedro: Não tenho prata nem ouro; </a:t>
            </a:r>
            <a:r>
              <a:rPr lang="pt-BR" b="1" i="0" u="sng" dirty="0">
                <a:solidFill>
                  <a:srgbClr val="FF0000"/>
                </a:solidFill>
                <a:effectLst/>
                <a:latin typeface="Roboto" panose="02000000000000000000" pitchFamily="2" charset="0"/>
              </a:rPr>
              <a:t>mas o que tenho isso te dou. </a:t>
            </a:r>
            <a:r>
              <a:rPr lang="pt-BR" b="1" i="0" dirty="0">
                <a:effectLst/>
                <a:latin typeface="Roboto" panose="02000000000000000000" pitchFamily="2" charset="0"/>
              </a:rPr>
              <a:t>Em nome de Jesus Cristo, o Nazareno, levanta-te e anda.</a:t>
            </a:r>
          </a:p>
          <a:p>
            <a:pPr algn="ctr"/>
            <a:r>
              <a:rPr lang="pt-BR" b="0" i="0" dirty="0">
                <a:effectLst/>
                <a:latin typeface="Roboto" panose="02000000000000000000" pitchFamily="2" charset="0"/>
              </a:rPr>
              <a:t> </a:t>
            </a:r>
            <a:r>
              <a:rPr lang="pt-BR" b="1" i="0" dirty="0">
                <a:effectLst/>
                <a:latin typeface="Roboto" panose="02000000000000000000" pitchFamily="2" charset="0"/>
              </a:rPr>
              <a:t>Atos, 3:6.</a:t>
            </a:r>
            <a:endParaRPr lang="pt-BR" b="1" dirty="0"/>
          </a:p>
        </p:txBody>
      </p:sp>
      <p:sp>
        <p:nvSpPr>
          <p:cNvPr id="7" name="CaixaDeTexto 6">
            <a:extLst>
              <a:ext uri="{FF2B5EF4-FFF2-40B4-BE49-F238E27FC236}">
                <a16:creationId xmlns:a16="http://schemas.microsoft.com/office/drawing/2014/main" id="{1C29322A-4905-87A6-3AB1-690C463AFDF4}"/>
              </a:ext>
            </a:extLst>
          </p:cNvPr>
          <p:cNvSpPr txBox="1"/>
          <p:nvPr/>
        </p:nvSpPr>
        <p:spPr>
          <a:xfrm>
            <a:off x="966650" y="1804735"/>
            <a:ext cx="10572206" cy="837473"/>
          </a:xfrm>
          <a:prstGeom prst="rect">
            <a:avLst/>
          </a:prstGeom>
          <a:noFill/>
        </p:spPr>
        <p:txBody>
          <a:bodyPr wrap="square" rtlCol="0">
            <a:spAutoFit/>
          </a:bodyPr>
          <a:lstStyle/>
          <a:p>
            <a:pPr algn="just">
              <a:lnSpc>
                <a:spcPct val="150000"/>
              </a:lnSpc>
            </a:pPr>
            <a:r>
              <a:rPr lang="pt-BR" sz="3600" b="1" dirty="0"/>
              <a:t>5. “Em nome de Jesus</a:t>
            </a:r>
            <a:endParaRPr lang="pt-BR" sz="3600" dirty="0"/>
          </a:p>
        </p:txBody>
      </p:sp>
      <p:sp>
        <p:nvSpPr>
          <p:cNvPr id="3" name="CaixaDeTexto 2">
            <a:extLst>
              <a:ext uri="{FF2B5EF4-FFF2-40B4-BE49-F238E27FC236}">
                <a16:creationId xmlns:a16="http://schemas.microsoft.com/office/drawing/2014/main" id="{0A7E5C6D-0E41-BAC1-9620-931F59B2A2B6}"/>
              </a:ext>
            </a:extLst>
          </p:cNvPr>
          <p:cNvSpPr txBox="1"/>
          <p:nvPr/>
        </p:nvSpPr>
        <p:spPr>
          <a:xfrm>
            <a:off x="857794" y="2763519"/>
            <a:ext cx="10572206" cy="3330464"/>
          </a:xfrm>
          <a:prstGeom prst="rect">
            <a:avLst/>
          </a:prstGeom>
          <a:noFill/>
        </p:spPr>
        <p:txBody>
          <a:bodyPr wrap="square" rtlCol="0">
            <a:spAutoFit/>
          </a:bodyPr>
          <a:lstStyle/>
          <a:p>
            <a:pPr algn="just">
              <a:lnSpc>
                <a:spcPct val="150000"/>
              </a:lnSpc>
            </a:pPr>
            <a:r>
              <a:rPr lang="pt-BR" sz="3600" dirty="0"/>
              <a:t>Detalhe fundamental, o ponto essencial.  Pedro não age em nome próprio. Ele diz: “Em nome de Jesus Cristo”. Isso revela humildade e consciência espiritual. Pedro sabe que a fonte não está nele — está em Deus.</a:t>
            </a:r>
          </a:p>
        </p:txBody>
      </p:sp>
    </p:spTree>
    <p:extLst>
      <p:ext uri="{BB962C8B-B14F-4D97-AF65-F5344CB8AC3E}">
        <p14:creationId xmlns:p14="http://schemas.microsoft.com/office/powerpoint/2010/main" val="3719592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019C0-799B-DBF1-51E7-071F1CC0AD87}"/>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D4AA9157-4A7F-44D2-417F-6DE1E2ACD29A}"/>
              </a:ext>
            </a:extLst>
          </p:cNvPr>
          <p:cNvSpPr txBox="1"/>
          <p:nvPr/>
        </p:nvSpPr>
        <p:spPr>
          <a:xfrm>
            <a:off x="857794" y="483095"/>
            <a:ext cx="10476411" cy="923330"/>
          </a:xfrm>
          <a:prstGeom prst="rect">
            <a:avLst/>
          </a:prstGeom>
          <a:noFill/>
        </p:spPr>
        <p:txBody>
          <a:bodyPr wrap="square" rtlCol="0">
            <a:spAutoFit/>
          </a:bodyPr>
          <a:lstStyle/>
          <a:p>
            <a:pPr algn="just"/>
            <a:r>
              <a:rPr lang="pt-BR" b="1" i="0" dirty="0">
                <a:effectLst/>
                <a:latin typeface="Roboto" panose="02000000000000000000" pitchFamily="2" charset="0"/>
              </a:rPr>
              <a:t>E disse Pedro: Não tenho prata nem ouro; </a:t>
            </a:r>
            <a:r>
              <a:rPr lang="pt-BR" b="1" i="0" u="sng" dirty="0">
                <a:solidFill>
                  <a:srgbClr val="FF0000"/>
                </a:solidFill>
                <a:effectLst/>
                <a:latin typeface="Roboto" panose="02000000000000000000" pitchFamily="2" charset="0"/>
              </a:rPr>
              <a:t>mas o que tenho isso te dou. </a:t>
            </a:r>
            <a:r>
              <a:rPr lang="pt-BR" b="1" i="0" dirty="0">
                <a:effectLst/>
                <a:latin typeface="Roboto" panose="02000000000000000000" pitchFamily="2" charset="0"/>
              </a:rPr>
              <a:t>Em nome de Jesus Cristo, o Nazareno, levanta-te e anda.</a:t>
            </a:r>
          </a:p>
          <a:p>
            <a:pPr algn="ctr"/>
            <a:r>
              <a:rPr lang="pt-BR" b="0" i="0" dirty="0">
                <a:effectLst/>
                <a:latin typeface="Roboto" panose="02000000000000000000" pitchFamily="2" charset="0"/>
              </a:rPr>
              <a:t> </a:t>
            </a:r>
            <a:r>
              <a:rPr lang="pt-BR" b="1" i="0" dirty="0">
                <a:effectLst/>
                <a:latin typeface="Roboto" panose="02000000000000000000" pitchFamily="2" charset="0"/>
              </a:rPr>
              <a:t>Atos, 3:6.</a:t>
            </a:r>
            <a:endParaRPr lang="pt-BR" b="1" dirty="0"/>
          </a:p>
        </p:txBody>
      </p:sp>
      <p:sp>
        <p:nvSpPr>
          <p:cNvPr id="6" name="CaixaDeTexto 5">
            <a:extLst>
              <a:ext uri="{FF2B5EF4-FFF2-40B4-BE49-F238E27FC236}">
                <a16:creationId xmlns:a16="http://schemas.microsoft.com/office/drawing/2014/main" id="{154527D3-6A8E-F441-54BE-C7006F9B49D2}"/>
              </a:ext>
            </a:extLst>
          </p:cNvPr>
          <p:cNvSpPr txBox="1"/>
          <p:nvPr/>
        </p:nvSpPr>
        <p:spPr>
          <a:xfrm>
            <a:off x="857792" y="1406425"/>
            <a:ext cx="10476411" cy="584775"/>
          </a:xfrm>
          <a:prstGeom prst="rect">
            <a:avLst/>
          </a:prstGeom>
          <a:noFill/>
        </p:spPr>
        <p:txBody>
          <a:bodyPr wrap="square" rtlCol="0">
            <a:spAutoFit/>
          </a:bodyPr>
          <a:lstStyle/>
          <a:p>
            <a:r>
              <a:rPr lang="pt-BR" sz="3200" b="1" dirty="0"/>
              <a:t>6. Ligação com André Luiz:</a:t>
            </a:r>
          </a:p>
        </p:txBody>
      </p:sp>
      <p:sp>
        <p:nvSpPr>
          <p:cNvPr id="4" name="CaixaDeTexto 3">
            <a:extLst>
              <a:ext uri="{FF2B5EF4-FFF2-40B4-BE49-F238E27FC236}">
                <a16:creationId xmlns:a16="http://schemas.microsoft.com/office/drawing/2014/main" id="{5B3B0F5A-1671-E4E3-C497-9276B9A54642}"/>
              </a:ext>
            </a:extLst>
          </p:cNvPr>
          <p:cNvSpPr txBox="1"/>
          <p:nvPr/>
        </p:nvSpPr>
        <p:spPr>
          <a:xfrm>
            <a:off x="857791" y="2186278"/>
            <a:ext cx="10476411" cy="4395947"/>
          </a:xfrm>
          <a:prstGeom prst="rect">
            <a:avLst/>
          </a:prstGeom>
          <a:noFill/>
        </p:spPr>
        <p:txBody>
          <a:bodyPr wrap="square" rtlCol="0">
            <a:spAutoFit/>
          </a:bodyPr>
          <a:lstStyle/>
          <a:p>
            <a:pPr algn="just"/>
            <a:r>
              <a:rPr lang="pt-BR" sz="2800" b="1" dirty="0"/>
              <a:t>O que André Luiz explica, Pedro demonstra:</a:t>
            </a:r>
          </a:p>
          <a:p>
            <a:pPr marL="457200" indent="-457200" algn="just">
              <a:lnSpc>
                <a:spcPct val="150000"/>
              </a:lnSpc>
              <a:buFont typeface="Wingdings" panose="05000000000000000000" pitchFamily="2" charset="2"/>
              <a:buChar char="Ø"/>
            </a:pPr>
            <a:r>
              <a:rPr lang="pt-BR" sz="2800" dirty="0"/>
              <a:t>Energia dirigida pela vontade;</a:t>
            </a:r>
          </a:p>
          <a:p>
            <a:pPr marL="457200" indent="-457200" algn="just">
              <a:lnSpc>
                <a:spcPct val="150000"/>
              </a:lnSpc>
              <a:buFont typeface="Wingdings" panose="05000000000000000000" pitchFamily="2" charset="2"/>
              <a:buChar char="Ø"/>
            </a:pPr>
            <a:r>
              <a:rPr lang="pt-BR" sz="2800" dirty="0"/>
              <a:t>Ação da mente;</a:t>
            </a:r>
          </a:p>
          <a:p>
            <a:pPr marL="457200" indent="-457200" algn="just">
              <a:lnSpc>
                <a:spcPct val="150000"/>
              </a:lnSpc>
              <a:buFont typeface="Wingdings" panose="05000000000000000000" pitchFamily="2" charset="2"/>
              <a:buChar char="Ø"/>
            </a:pPr>
            <a:r>
              <a:rPr lang="pt-BR" sz="2800" dirty="0"/>
              <a:t>Intervenção espiritual;</a:t>
            </a:r>
          </a:p>
          <a:p>
            <a:pPr marL="457200" indent="-457200" algn="just">
              <a:lnSpc>
                <a:spcPct val="150000"/>
              </a:lnSpc>
              <a:buFont typeface="Wingdings" panose="05000000000000000000" pitchFamily="2" charset="2"/>
              <a:buChar char="Ø"/>
            </a:pPr>
            <a:r>
              <a:rPr lang="pt-BR" sz="2800" dirty="0"/>
              <a:t>Importância da fé.</a:t>
            </a:r>
          </a:p>
          <a:p>
            <a:pPr marL="457200" indent="-457200" algn="just">
              <a:lnSpc>
                <a:spcPct val="150000"/>
              </a:lnSpc>
              <a:buFont typeface="Wingdings" panose="05000000000000000000" pitchFamily="2" charset="2"/>
              <a:buChar char="Ø"/>
            </a:pPr>
            <a:r>
              <a:rPr lang="pt-BR" sz="2800" dirty="0"/>
              <a:t>André Luiz confirma isso ao explicar que “o passista é como uma tomada elétrica. A energia não é dele — apenas passa por ele.”</a:t>
            </a:r>
          </a:p>
        </p:txBody>
      </p:sp>
    </p:spTree>
    <p:extLst>
      <p:ext uri="{BB962C8B-B14F-4D97-AF65-F5344CB8AC3E}">
        <p14:creationId xmlns:p14="http://schemas.microsoft.com/office/powerpoint/2010/main" val="4212769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9A572-FDEC-71F3-110D-8830383F6280}"/>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D361A262-76C3-849C-6885-92C193B962C0}"/>
              </a:ext>
            </a:extLst>
          </p:cNvPr>
          <p:cNvSpPr txBox="1"/>
          <p:nvPr/>
        </p:nvSpPr>
        <p:spPr>
          <a:xfrm>
            <a:off x="857794" y="483095"/>
            <a:ext cx="10476411" cy="923330"/>
          </a:xfrm>
          <a:prstGeom prst="rect">
            <a:avLst/>
          </a:prstGeom>
          <a:noFill/>
        </p:spPr>
        <p:txBody>
          <a:bodyPr wrap="square" rtlCol="0">
            <a:spAutoFit/>
          </a:bodyPr>
          <a:lstStyle/>
          <a:p>
            <a:pPr algn="just"/>
            <a:r>
              <a:rPr lang="pt-BR" b="1" i="0" dirty="0">
                <a:effectLst/>
                <a:latin typeface="Roboto" panose="02000000000000000000" pitchFamily="2" charset="0"/>
              </a:rPr>
              <a:t>E disse Pedro: Não tenho prata nem ouro; </a:t>
            </a:r>
            <a:r>
              <a:rPr lang="pt-BR" b="1" i="0" u="sng" dirty="0">
                <a:solidFill>
                  <a:srgbClr val="FF0000"/>
                </a:solidFill>
                <a:effectLst/>
                <a:latin typeface="Roboto" panose="02000000000000000000" pitchFamily="2" charset="0"/>
              </a:rPr>
              <a:t>mas o que tenho isso te dou. </a:t>
            </a:r>
            <a:r>
              <a:rPr lang="pt-BR" b="1" i="0" dirty="0">
                <a:effectLst/>
                <a:latin typeface="Roboto" panose="02000000000000000000" pitchFamily="2" charset="0"/>
              </a:rPr>
              <a:t>Em nome de Jesus Cristo, o Nazareno, levanta-te e anda.</a:t>
            </a:r>
          </a:p>
          <a:p>
            <a:pPr algn="ctr"/>
            <a:r>
              <a:rPr lang="pt-BR" b="0" i="0" dirty="0">
                <a:effectLst/>
                <a:latin typeface="Roboto" panose="02000000000000000000" pitchFamily="2" charset="0"/>
              </a:rPr>
              <a:t> </a:t>
            </a:r>
            <a:r>
              <a:rPr lang="pt-BR" b="1" i="0" dirty="0">
                <a:effectLst/>
                <a:latin typeface="Roboto" panose="02000000000000000000" pitchFamily="2" charset="0"/>
              </a:rPr>
              <a:t>Atos, 3:6.</a:t>
            </a:r>
            <a:endParaRPr lang="pt-BR" b="1" dirty="0"/>
          </a:p>
        </p:txBody>
      </p:sp>
      <p:sp>
        <p:nvSpPr>
          <p:cNvPr id="7" name="CaixaDeTexto 6">
            <a:extLst>
              <a:ext uri="{FF2B5EF4-FFF2-40B4-BE49-F238E27FC236}">
                <a16:creationId xmlns:a16="http://schemas.microsoft.com/office/drawing/2014/main" id="{E7017BA9-5023-FE6A-18DB-94E3F6C9003E}"/>
              </a:ext>
            </a:extLst>
          </p:cNvPr>
          <p:cNvSpPr txBox="1"/>
          <p:nvPr/>
        </p:nvSpPr>
        <p:spPr>
          <a:xfrm>
            <a:off x="761999" y="1369916"/>
            <a:ext cx="10572206" cy="837473"/>
          </a:xfrm>
          <a:prstGeom prst="rect">
            <a:avLst/>
          </a:prstGeom>
          <a:noFill/>
        </p:spPr>
        <p:txBody>
          <a:bodyPr wrap="square" rtlCol="0">
            <a:spAutoFit/>
          </a:bodyPr>
          <a:lstStyle/>
          <a:p>
            <a:pPr>
              <a:lnSpc>
                <a:spcPct val="150000"/>
              </a:lnSpc>
            </a:pPr>
            <a:r>
              <a:rPr lang="pt-BR" sz="3600" b="1" dirty="0"/>
              <a:t>7. Conclusão:</a:t>
            </a:r>
          </a:p>
        </p:txBody>
      </p:sp>
      <p:sp>
        <p:nvSpPr>
          <p:cNvPr id="3" name="CaixaDeTexto 2">
            <a:extLst>
              <a:ext uri="{FF2B5EF4-FFF2-40B4-BE49-F238E27FC236}">
                <a16:creationId xmlns:a16="http://schemas.microsoft.com/office/drawing/2014/main" id="{B549AE75-9F25-8F65-4BA6-C34994D758AA}"/>
              </a:ext>
            </a:extLst>
          </p:cNvPr>
          <p:cNvSpPr txBox="1"/>
          <p:nvPr/>
        </p:nvSpPr>
        <p:spPr>
          <a:xfrm>
            <a:off x="761999" y="2207389"/>
            <a:ext cx="10572206" cy="4448013"/>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Ø"/>
            </a:pPr>
            <a:r>
              <a:rPr lang="pt-BR" sz="3200" dirty="0"/>
              <a:t>Pedro nos ensina que todos nós podemos ajudar, mesmo sem recursos materiais.</a:t>
            </a:r>
          </a:p>
          <a:p>
            <a:pPr marL="457200" indent="-457200" algn="just">
              <a:lnSpc>
                <a:spcPct val="150000"/>
              </a:lnSpc>
              <a:buFont typeface="Wingdings" panose="05000000000000000000" pitchFamily="2" charset="2"/>
              <a:buChar char="Ø"/>
            </a:pPr>
            <a:r>
              <a:rPr lang="pt-BR" sz="3200" dirty="0"/>
              <a:t>Quando cultivamos fé, equilíbrio e boa vontade, sempre temos algo a oferecer..</a:t>
            </a:r>
          </a:p>
          <a:p>
            <a:pPr marL="457200" indent="-457200" algn="just">
              <a:lnSpc>
                <a:spcPct val="150000"/>
              </a:lnSpc>
              <a:buFont typeface="Wingdings" panose="05000000000000000000" pitchFamily="2" charset="2"/>
              <a:buChar char="Ø"/>
            </a:pPr>
            <a:r>
              <a:rPr lang="pt-BR" sz="3200" dirty="0"/>
              <a:t>Quando o coração está ligado a Deus, nunca estamos de mãos vazias.</a:t>
            </a:r>
          </a:p>
        </p:txBody>
      </p:sp>
    </p:spTree>
    <p:extLst>
      <p:ext uri="{BB962C8B-B14F-4D97-AF65-F5344CB8AC3E}">
        <p14:creationId xmlns:p14="http://schemas.microsoft.com/office/powerpoint/2010/main" val="353025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979713" y="1004169"/>
            <a:ext cx="10384971" cy="3785652"/>
          </a:xfrm>
          <a:prstGeom prst="rect">
            <a:avLst/>
          </a:prstGeom>
        </p:spPr>
        <p:txBody>
          <a:bodyPr wrap="square">
            <a:spAutoFit/>
          </a:bodyPr>
          <a:lstStyle/>
          <a:p>
            <a:pPr algn="ctr">
              <a:lnSpc>
                <a:spcPct val="150000"/>
              </a:lnSpc>
            </a:pPr>
            <a:r>
              <a:rPr lang="pt-BR" sz="3200" b="1" i="1" dirty="0"/>
              <a:t>Qual o caráter geral da prece?</a:t>
            </a:r>
          </a:p>
          <a:p>
            <a:pPr algn="just">
              <a:lnSpc>
                <a:spcPct val="150000"/>
              </a:lnSpc>
            </a:pPr>
            <a:r>
              <a:rPr lang="pt-BR" sz="3200" dirty="0"/>
              <a:t>“A prece é um ato de adoração. Orar a Deus é pensar nele; é aproximar-se dele; é pôr-se em comunicação com ele. A três coisas podemos propor-nos por meio da prece: louvar, pedir, agradecer.” </a:t>
            </a:r>
            <a:endParaRPr lang="pt-BR" sz="4000" dirty="0"/>
          </a:p>
        </p:txBody>
      </p:sp>
      <p:sp>
        <p:nvSpPr>
          <p:cNvPr id="4" name="Retângulo 3"/>
          <p:cNvSpPr/>
          <p:nvPr/>
        </p:nvSpPr>
        <p:spPr>
          <a:xfrm>
            <a:off x="2672993" y="5259335"/>
            <a:ext cx="6401881" cy="584775"/>
          </a:xfrm>
          <a:prstGeom prst="rect">
            <a:avLst/>
          </a:prstGeom>
        </p:spPr>
        <p:txBody>
          <a:bodyPr wrap="none">
            <a:spAutoFit/>
          </a:bodyPr>
          <a:lstStyle/>
          <a:p>
            <a:pPr algn="ctr"/>
            <a:r>
              <a:rPr lang="pt-BR" sz="3200" b="1" dirty="0"/>
              <a:t>O Livro dos Espíritos, pergunta 659.</a:t>
            </a:r>
          </a:p>
        </p:txBody>
      </p:sp>
    </p:spTree>
    <p:extLst>
      <p:ext uri="{BB962C8B-B14F-4D97-AF65-F5344CB8AC3E}">
        <p14:creationId xmlns:p14="http://schemas.microsoft.com/office/powerpoint/2010/main" val="1136258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srcRect l="38077" t="43797" r="37588" b="29897"/>
          <a:stretch/>
        </p:blipFill>
        <p:spPr>
          <a:xfrm>
            <a:off x="1025322" y="290875"/>
            <a:ext cx="9064515" cy="5509034"/>
          </a:xfrm>
          <a:prstGeom prst="rect">
            <a:avLst/>
          </a:prstGeom>
        </p:spPr>
      </p:pic>
      <p:sp>
        <p:nvSpPr>
          <p:cNvPr id="2" name="CaixaDeTexto 1"/>
          <p:cNvSpPr txBox="1"/>
          <p:nvPr/>
        </p:nvSpPr>
        <p:spPr>
          <a:xfrm>
            <a:off x="2102163" y="2715507"/>
            <a:ext cx="6567606" cy="1107996"/>
          </a:xfrm>
          <a:prstGeom prst="rect">
            <a:avLst/>
          </a:prstGeom>
          <a:noFill/>
        </p:spPr>
        <p:txBody>
          <a:bodyPr wrap="square" rtlCol="0">
            <a:spAutoFit/>
          </a:bodyPr>
          <a:lstStyle/>
          <a:p>
            <a:pPr algn="ctr"/>
            <a:r>
              <a:rPr lang="pt-BR" sz="6600" b="1" dirty="0"/>
              <a:t>O    P A S S E </a:t>
            </a:r>
          </a:p>
        </p:txBody>
      </p:sp>
      <p:sp>
        <p:nvSpPr>
          <p:cNvPr id="3" name="CaixaDeTexto 2">
            <a:extLst>
              <a:ext uri="{FF2B5EF4-FFF2-40B4-BE49-F238E27FC236}">
                <a16:creationId xmlns:a16="http://schemas.microsoft.com/office/drawing/2014/main" id="{F97F91B2-6FB7-3EA7-0884-5B209B58C31E}"/>
              </a:ext>
            </a:extLst>
          </p:cNvPr>
          <p:cNvSpPr txBox="1"/>
          <p:nvPr/>
        </p:nvSpPr>
        <p:spPr>
          <a:xfrm>
            <a:off x="8138161" y="5799909"/>
            <a:ext cx="2518596" cy="369332"/>
          </a:xfrm>
          <a:prstGeom prst="rect">
            <a:avLst/>
          </a:prstGeom>
          <a:noFill/>
        </p:spPr>
        <p:txBody>
          <a:bodyPr wrap="square" rtlCol="0">
            <a:spAutoFit/>
          </a:bodyPr>
          <a:lstStyle/>
          <a:p>
            <a:r>
              <a:rPr lang="pt-BR" b="1" dirty="0"/>
              <a:t>Imagem da Internet</a:t>
            </a:r>
          </a:p>
        </p:txBody>
      </p:sp>
      <p:sp>
        <p:nvSpPr>
          <p:cNvPr id="5" name="CaixaDeTexto 4">
            <a:extLst>
              <a:ext uri="{FF2B5EF4-FFF2-40B4-BE49-F238E27FC236}">
                <a16:creationId xmlns:a16="http://schemas.microsoft.com/office/drawing/2014/main" id="{EB7D9031-81B5-9AE9-786A-DCD4F114DB0E}"/>
              </a:ext>
            </a:extLst>
          </p:cNvPr>
          <p:cNvSpPr txBox="1"/>
          <p:nvPr/>
        </p:nvSpPr>
        <p:spPr>
          <a:xfrm>
            <a:off x="5316583" y="6309360"/>
            <a:ext cx="5904411" cy="369332"/>
          </a:xfrm>
          <a:prstGeom prst="rect">
            <a:avLst/>
          </a:prstGeom>
          <a:noFill/>
        </p:spPr>
        <p:txBody>
          <a:bodyPr wrap="square" rtlCol="0">
            <a:spAutoFit/>
          </a:bodyPr>
          <a:lstStyle/>
          <a:p>
            <a:r>
              <a:rPr lang="pt-BR" b="1" dirty="0"/>
              <a:t>Se preferir coloque seu nome aqui e a data da apresentação</a:t>
            </a:r>
          </a:p>
        </p:txBody>
      </p:sp>
    </p:spTree>
    <p:extLst>
      <p:ext uri="{BB962C8B-B14F-4D97-AF65-F5344CB8AC3E}">
        <p14:creationId xmlns:p14="http://schemas.microsoft.com/office/powerpoint/2010/main" val="3932807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979713" y="1004169"/>
            <a:ext cx="10384971" cy="3785652"/>
          </a:xfrm>
          <a:prstGeom prst="rect">
            <a:avLst/>
          </a:prstGeom>
        </p:spPr>
        <p:txBody>
          <a:bodyPr wrap="square">
            <a:spAutoFit/>
          </a:bodyPr>
          <a:lstStyle/>
          <a:p>
            <a:pPr algn="ctr">
              <a:lnSpc>
                <a:spcPct val="150000"/>
              </a:lnSpc>
            </a:pPr>
            <a:r>
              <a:rPr lang="pt-BR" sz="3200" b="1" i="1" dirty="0"/>
              <a:t>A prece torna melhor o homem?</a:t>
            </a:r>
          </a:p>
          <a:p>
            <a:pPr algn="just">
              <a:lnSpc>
                <a:spcPct val="150000"/>
              </a:lnSpc>
            </a:pPr>
            <a:r>
              <a:rPr lang="pt-BR" sz="3200" dirty="0"/>
              <a:t>“Sim, porquanto aquele que ora com fervor e confiança se faz mais forte contra as tentações do mal e Deus lhe envia bons Espíritos para assisti-lo. É este um socorro que jamais se lhe recusa, quando pedido com sinceridade.”</a:t>
            </a:r>
            <a:endParaRPr lang="pt-BR" sz="6000" dirty="0"/>
          </a:p>
        </p:txBody>
      </p:sp>
      <p:sp>
        <p:nvSpPr>
          <p:cNvPr id="4" name="Retângulo 3"/>
          <p:cNvSpPr/>
          <p:nvPr/>
        </p:nvSpPr>
        <p:spPr>
          <a:xfrm>
            <a:off x="2777189" y="5259335"/>
            <a:ext cx="6193490" cy="584775"/>
          </a:xfrm>
          <a:prstGeom prst="rect">
            <a:avLst/>
          </a:prstGeom>
        </p:spPr>
        <p:txBody>
          <a:bodyPr wrap="none">
            <a:spAutoFit/>
          </a:bodyPr>
          <a:lstStyle/>
          <a:p>
            <a:pPr algn="ctr"/>
            <a:r>
              <a:rPr lang="pt-BR" sz="3200" b="1" dirty="0"/>
              <a:t>O Livro dos Espíritos, pergunta 660.</a:t>
            </a:r>
          </a:p>
        </p:txBody>
      </p:sp>
    </p:spTree>
    <p:extLst>
      <p:ext uri="{BB962C8B-B14F-4D97-AF65-F5344CB8AC3E}">
        <p14:creationId xmlns:p14="http://schemas.microsoft.com/office/powerpoint/2010/main" val="664900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70263" y="1656058"/>
            <a:ext cx="5199017" cy="3261214"/>
          </a:xfrm>
          <a:prstGeom prst="rect">
            <a:avLst/>
          </a:prstGeom>
          <a:noFill/>
        </p:spPr>
        <p:txBody>
          <a:bodyPr wrap="square" rtlCol="0">
            <a:spAutoFit/>
          </a:bodyPr>
          <a:lstStyle/>
          <a:p>
            <a:pPr algn="ctr">
              <a:lnSpc>
                <a:spcPct val="200000"/>
              </a:lnSpc>
            </a:pPr>
            <a:r>
              <a:rPr lang="pt-BR" sz="3600" b="1" dirty="0"/>
              <a:t>... e porão as mãos sobre os enfermos, e sararão. </a:t>
            </a:r>
          </a:p>
          <a:p>
            <a:pPr algn="ctr">
              <a:lnSpc>
                <a:spcPct val="200000"/>
              </a:lnSpc>
            </a:pPr>
            <a:r>
              <a:rPr lang="pt-BR" sz="3600" b="1" dirty="0"/>
              <a:t>Marcos 16:18</a:t>
            </a:r>
          </a:p>
        </p:txBody>
      </p:sp>
      <p:pic>
        <p:nvPicPr>
          <p:cNvPr id="3" name="Picture 4">
            <a:extLst>
              <a:ext uri="{FF2B5EF4-FFF2-40B4-BE49-F238E27FC236}">
                <a16:creationId xmlns:a16="http://schemas.microsoft.com/office/drawing/2014/main" id="{5351C9F8-F05B-B795-3A1E-488A6A4AAB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722" y="711348"/>
            <a:ext cx="4391713" cy="5435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896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92136" y="780716"/>
            <a:ext cx="7393772" cy="4992457"/>
          </a:xfrm>
          <a:prstGeom prst="rect">
            <a:avLst/>
          </a:prstGeom>
        </p:spPr>
        <p:txBody>
          <a:bodyPr wrap="square">
            <a:spAutoFit/>
          </a:bodyPr>
          <a:lstStyle/>
          <a:p>
            <a:pPr algn="ctr">
              <a:lnSpc>
                <a:spcPct val="150000"/>
              </a:lnSpc>
            </a:pPr>
            <a:r>
              <a:rPr lang="pt-BR" sz="3600" b="1" dirty="0"/>
              <a:t>E Jesus, entrando em casa de Pedro, viu a sogra deste acamada,</a:t>
            </a:r>
          </a:p>
          <a:p>
            <a:pPr algn="ctr">
              <a:lnSpc>
                <a:spcPct val="150000"/>
              </a:lnSpc>
            </a:pPr>
            <a:r>
              <a:rPr lang="pt-BR" sz="3600" b="1" dirty="0"/>
              <a:t>e com febre.</a:t>
            </a:r>
          </a:p>
          <a:p>
            <a:pPr algn="ctr">
              <a:lnSpc>
                <a:spcPct val="150000"/>
              </a:lnSpc>
            </a:pPr>
            <a:r>
              <a:rPr lang="pt-BR" sz="3600" b="1" dirty="0"/>
              <a:t>E tocou-lhe na mão, e a febre a deixou; e levantou-se, e serviu-os. </a:t>
            </a:r>
          </a:p>
          <a:p>
            <a:pPr algn="ctr">
              <a:lnSpc>
                <a:spcPct val="150000"/>
              </a:lnSpc>
            </a:pPr>
            <a:r>
              <a:rPr lang="pt-BR" sz="3600" b="1" dirty="0"/>
              <a:t>Mateus 8:14,15</a:t>
            </a:r>
          </a:p>
        </p:txBody>
      </p:sp>
      <p:pic>
        <p:nvPicPr>
          <p:cNvPr id="4" name="Imagem 3"/>
          <p:cNvPicPr>
            <a:picLocks noChangeAspect="1"/>
          </p:cNvPicPr>
          <p:nvPr/>
        </p:nvPicPr>
        <p:blipFill rotWithShape="1">
          <a:blip r:embed="rId2"/>
          <a:srcRect l="68506" t="35179" r="17037" b="33125"/>
          <a:stretch/>
        </p:blipFill>
        <p:spPr>
          <a:xfrm>
            <a:off x="8843556" y="1482635"/>
            <a:ext cx="2756262" cy="3397476"/>
          </a:xfrm>
          <a:prstGeom prst="rect">
            <a:avLst/>
          </a:prstGeom>
        </p:spPr>
      </p:pic>
    </p:spTree>
    <p:extLst>
      <p:ext uri="{BB962C8B-B14F-4D97-AF65-F5344CB8AC3E}">
        <p14:creationId xmlns:p14="http://schemas.microsoft.com/office/powerpoint/2010/main" val="4250534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992775" y="735020"/>
            <a:ext cx="10384971" cy="4524315"/>
          </a:xfrm>
          <a:prstGeom prst="rect">
            <a:avLst/>
          </a:prstGeom>
        </p:spPr>
        <p:txBody>
          <a:bodyPr wrap="square">
            <a:spAutoFit/>
          </a:bodyPr>
          <a:lstStyle/>
          <a:p>
            <a:pPr algn="ctr">
              <a:lnSpc>
                <a:spcPct val="150000"/>
              </a:lnSpc>
            </a:pPr>
            <a:r>
              <a:rPr lang="pt-BR" sz="3200" b="1" i="1" dirty="0"/>
              <a:t>Poderemos utilmente pedir a Deus que </a:t>
            </a:r>
          </a:p>
          <a:p>
            <a:pPr algn="ctr">
              <a:lnSpc>
                <a:spcPct val="150000"/>
              </a:lnSpc>
            </a:pPr>
            <a:r>
              <a:rPr lang="pt-BR" sz="3200" b="1" i="1" dirty="0"/>
              <a:t>perdoe  as nossas faltas?</a:t>
            </a:r>
          </a:p>
          <a:p>
            <a:pPr algn="just">
              <a:lnSpc>
                <a:spcPct val="150000"/>
              </a:lnSpc>
            </a:pPr>
            <a:r>
              <a:rPr lang="pt-BR" sz="3200" dirty="0"/>
              <a:t>“Deus sabe discernir o bem do mal; a prece não esconde as faltas. Aquele que a Deus pede perdão de suas faltas só o obtém mudando de proceder. As boas ações são a melhor prece, por isso que os atos valem mais que as palavras.”</a:t>
            </a:r>
            <a:endParaRPr lang="pt-BR" sz="8800" dirty="0"/>
          </a:p>
        </p:txBody>
      </p:sp>
      <p:sp>
        <p:nvSpPr>
          <p:cNvPr id="4" name="Retângulo 3"/>
          <p:cNvSpPr/>
          <p:nvPr/>
        </p:nvSpPr>
        <p:spPr>
          <a:xfrm>
            <a:off x="2594617" y="5468341"/>
            <a:ext cx="6401881" cy="584775"/>
          </a:xfrm>
          <a:prstGeom prst="rect">
            <a:avLst/>
          </a:prstGeom>
        </p:spPr>
        <p:txBody>
          <a:bodyPr wrap="none">
            <a:spAutoFit/>
          </a:bodyPr>
          <a:lstStyle/>
          <a:p>
            <a:pPr algn="ctr"/>
            <a:r>
              <a:rPr lang="pt-BR" sz="3200" b="1" dirty="0"/>
              <a:t>O Livro dos Espíritos, pergunta 661.</a:t>
            </a:r>
          </a:p>
        </p:txBody>
      </p:sp>
    </p:spTree>
    <p:extLst>
      <p:ext uri="{BB962C8B-B14F-4D97-AF65-F5344CB8AC3E}">
        <p14:creationId xmlns:p14="http://schemas.microsoft.com/office/powerpoint/2010/main" val="3861280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2163824" y="5876367"/>
            <a:ext cx="7040880" cy="646331"/>
          </a:xfrm>
          <a:prstGeom prst="rect">
            <a:avLst/>
          </a:prstGeom>
          <a:noFill/>
        </p:spPr>
        <p:txBody>
          <a:bodyPr wrap="square" rtlCol="0">
            <a:spAutoFit/>
          </a:bodyPr>
          <a:lstStyle/>
          <a:p>
            <a:pPr algn="ctr"/>
            <a:r>
              <a:rPr lang="pt-BR" sz="3600" b="1" dirty="0"/>
              <a:t>Bom domingo!!!</a:t>
            </a:r>
          </a:p>
        </p:txBody>
      </p:sp>
      <p:pic>
        <p:nvPicPr>
          <p:cNvPr id="4" name="Picture 4">
            <a:extLst>
              <a:ext uri="{FF2B5EF4-FFF2-40B4-BE49-F238E27FC236}">
                <a16:creationId xmlns:a16="http://schemas.microsoft.com/office/drawing/2014/main" id="{92A110B4-F46A-19B5-A47D-DF8949DC46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8331" y="444009"/>
            <a:ext cx="6061166" cy="5310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94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F0F19D7C-20CB-42C2-8997-9E7B6FF58015}"/>
              </a:ext>
            </a:extLst>
          </p:cNvPr>
          <p:cNvPicPr>
            <a:picLocks noChangeAspect="1"/>
          </p:cNvPicPr>
          <p:nvPr/>
        </p:nvPicPr>
        <p:blipFill rotWithShape="1">
          <a:blip r:embed="rId2"/>
          <a:srcRect l="26822" t="14311" r="43139" b="22324"/>
          <a:stretch/>
        </p:blipFill>
        <p:spPr>
          <a:xfrm>
            <a:off x="796955" y="1532780"/>
            <a:ext cx="3196206" cy="3792440"/>
          </a:xfrm>
          <a:prstGeom prst="rect">
            <a:avLst/>
          </a:prstGeom>
          <a:ln>
            <a:noFill/>
          </a:ln>
          <a:effectLst>
            <a:outerShdw blurRad="190500" algn="tl" rotWithShape="0">
              <a:srgbClr val="000000">
                <a:alpha val="70000"/>
              </a:srgbClr>
            </a:outerShdw>
          </a:effectLst>
        </p:spPr>
      </p:pic>
      <p:sp>
        <p:nvSpPr>
          <p:cNvPr id="4" name="CaixaDeTexto 3">
            <a:extLst>
              <a:ext uri="{FF2B5EF4-FFF2-40B4-BE49-F238E27FC236}">
                <a16:creationId xmlns:a16="http://schemas.microsoft.com/office/drawing/2014/main" id="{C0E4A3A1-6FFA-46B3-83BF-E424CAA6260A}"/>
              </a:ext>
            </a:extLst>
          </p:cNvPr>
          <p:cNvSpPr txBox="1"/>
          <p:nvPr/>
        </p:nvSpPr>
        <p:spPr>
          <a:xfrm>
            <a:off x="796955" y="5455095"/>
            <a:ext cx="3087148" cy="369332"/>
          </a:xfrm>
          <a:prstGeom prst="rect">
            <a:avLst/>
          </a:prstGeom>
          <a:noFill/>
        </p:spPr>
        <p:txBody>
          <a:bodyPr wrap="square" rtlCol="0">
            <a:spAutoFit/>
          </a:bodyPr>
          <a:lstStyle/>
          <a:p>
            <a:pPr algn="ctr"/>
            <a:r>
              <a:rPr lang="pt-BR" dirty="0"/>
              <a:t>Imagem da Internet</a:t>
            </a:r>
          </a:p>
        </p:txBody>
      </p:sp>
      <p:sp>
        <p:nvSpPr>
          <p:cNvPr id="5" name="CaixaDeTexto 4">
            <a:extLst>
              <a:ext uri="{FF2B5EF4-FFF2-40B4-BE49-F238E27FC236}">
                <a16:creationId xmlns:a16="http://schemas.microsoft.com/office/drawing/2014/main" id="{214068EE-D625-47B4-B815-CAA787DA36B9}"/>
              </a:ext>
            </a:extLst>
          </p:cNvPr>
          <p:cNvSpPr txBox="1"/>
          <p:nvPr/>
        </p:nvSpPr>
        <p:spPr>
          <a:xfrm>
            <a:off x="4387442" y="4098454"/>
            <a:ext cx="6904139" cy="1938992"/>
          </a:xfrm>
          <a:prstGeom prst="rect">
            <a:avLst/>
          </a:prstGeom>
          <a:noFill/>
        </p:spPr>
        <p:txBody>
          <a:bodyPr wrap="square" rtlCol="0">
            <a:spAutoFit/>
          </a:bodyPr>
          <a:lstStyle/>
          <a:p>
            <a:pPr algn="just"/>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Passista</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é o nome dado a toda pessoa que aplica o passe em benefício de doentes e obsediados.” </a:t>
            </a:r>
          </a:p>
          <a:p>
            <a:pPr algn="ctr"/>
            <a:r>
              <a:rPr lang="pt-BR" b="1" dirty="0">
                <a:latin typeface="Times New Roman" panose="02020603050405020304" pitchFamily="18" charset="0"/>
                <a:ea typeface="Roboto" panose="02000000000000000000" pitchFamily="2" charset="0"/>
                <a:cs typeface="Times New Roman" panose="02020603050405020304" pitchFamily="18" charset="0"/>
              </a:rPr>
              <a:t>Aparecida </a:t>
            </a:r>
            <a:r>
              <a:rPr lang="pt-BR" b="1" dirty="0" err="1">
                <a:latin typeface="Times New Roman" panose="02020603050405020304" pitchFamily="18" charset="0"/>
                <a:ea typeface="Roboto" panose="02000000000000000000" pitchFamily="2" charset="0"/>
                <a:cs typeface="Times New Roman" panose="02020603050405020304" pitchFamily="18" charset="0"/>
              </a:rPr>
              <a:t>Merci</a:t>
            </a:r>
            <a:r>
              <a:rPr lang="pt-BR" b="1" dirty="0">
                <a:latin typeface="Times New Roman" panose="02020603050405020304" pitchFamily="18" charset="0"/>
                <a:ea typeface="Roboto" panose="02000000000000000000" pitchFamily="2" charset="0"/>
                <a:cs typeface="Times New Roman" panose="02020603050405020304" pitchFamily="18" charset="0"/>
              </a:rPr>
              <a:t> </a:t>
            </a:r>
            <a:r>
              <a:rPr lang="pt-BR" b="1" dirty="0" err="1">
                <a:latin typeface="Times New Roman" panose="02020603050405020304" pitchFamily="18" charset="0"/>
                <a:ea typeface="Roboto" panose="02000000000000000000" pitchFamily="2" charset="0"/>
                <a:cs typeface="Times New Roman" panose="02020603050405020304" pitchFamily="18" charset="0"/>
              </a:rPr>
              <a:t>Spada</a:t>
            </a:r>
            <a:r>
              <a:rPr lang="pt-BR" b="1" dirty="0">
                <a:latin typeface="Times New Roman" panose="02020603050405020304" pitchFamily="18" charset="0"/>
                <a:ea typeface="Roboto" panose="02000000000000000000" pitchFamily="2" charset="0"/>
                <a:cs typeface="Times New Roman" panose="02020603050405020304" pitchFamily="18" charset="0"/>
              </a:rPr>
              <a:t> Borges </a:t>
            </a:r>
          </a:p>
          <a:p>
            <a:pPr algn="ctr"/>
            <a:r>
              <a:rPr lang="pt-BR" b="1" dirty="0">
                <a:latin typeface="Times New Roman" panose="02020603050405020304" pitchFamily="18" charset="0"/>
                <a:ea typeface="Roboto" panose="02000000000000000000" pitchFamily="2" charset="0"/>
                <a:cs typeface="Times New Roman" panose="02020603050405020304" pitchFamily="18" charset="0"/>
              </a:rPr>
              <a:t>Doutrina Espírita no Tempo e no Espaço 800 verbetes especializados.</a:t>
            </a:r>
            <a:endParaRPr lang="pt-BR" sz="2400" dirty="0"/>
          </a:p>
        </p:txBody>
      </p:sp>
      <p:sp>
        <p:nvSpPr>
          <p:cNvPr id="6" name="CaixaDeTexto 5">
            <a:extLst>
              <a:ext uri="{FF2B5EF4-FFF2-40B4-BE49-F238E27FC236}">
                <a16:creationId xmlns:a16="http://schemas.microsoft.com/office/drawing/2014/main" id="{0EA4268C-D853-4254-AF66-8049E8EAC2C2}"/>
              </a:ext>
            </a:extLst>
          </p:cNvPr>
          <p:cNvSpPr txBox="1"/>
          <p:nvPr/>
        </p:nvSpPr>
        <p:spPr>
          <a:xfrm>
            <a:off x="4295163" y="981512"/>
            <a:ext cx="6996418" cy="2954655"/>
          </a:xfrm>
          <a:prstGeom prst="rect">
            <a:avLst/>
          </a:prstGeom>
          <a:noFill/>
        </p:spPr>
        <p:txBody>
          <a:bodyPr wrap="square" rtlCol="0">
            <a:spAutoFit/>
          </a:bodyPr>
          <a:lstStyle/>
          <a:p>
            <a:pPr algn="just"/>
            <a:r>
              <a:rPr lang="pt-BR" sz="2800" dirty="0">
                <a:latin typeface="Times New Roman" panose="02020603050405020304" pitchFamily="18" charset="0"/>
                <a:ea typeface="Roboto" panose="02000000000000000000" pitchFamily="2" charset="0"/>
                <a:cs typeface="Times New Roman" panose="02020603050405020304" pitchFamily="18" charset="0"/>
              </a:rPr>
              <a:t>“</a:t>
            </a:r>
            <a:r>
              <a:rPr lang="pt-BR" sz="2800" b="1" dirty="0">
                <a:latin typeface="Times New Roman" panose="02020603050405020304" pitchFamily="18" charset="0"/>
                <a:ea typeface="Roboto" panose="02000000000000000000" pitchFamily="2" charset="0"/>
                <a:cs typeface="Times New Roman" panose="02020603050405020304" pitchFamily="18" charset="0"/>
              </a:rPr>
              <a:t>Passe</a:t>
            </a:r>
            <a:r>
              <a:rPr lang="pt-BR" sz="2800" dirty="0">
                <a:latin typeface="Times New Roman" panose="02020603050405020304" pitchFamily="18" charset="0"/>
                <a:ea typeface="Roboto" panose="02000000000000000000" pitchFamily="2" charset="0"/>
                <a:cs typeface="Times New Roman" panose="02020603050405020304" pitchFamily="18" charset="0"/>
              </a:rPr>
              <a:t> é o nome que se dá ao </a:t>
            </a:r>
            <a:r>
              <a:rPr lang="pt-BR" sz="2800" u="sng" dirty="0">
                <a:latin typeface="Times New Roman" panose="02020603050405020304" pitchFamily="18" charset="0"/>
                <a:ea typeface="Roboto" panose="02000000000000000000" pitchFamily="2" charset="0"/>
                <a:cs typeface="Times New Roman" panose="02020603050405020304" pitchFamily="18" charset="0"/>
              </a:rPr>
              <a:t>tratamento</a:t>
            </a:r>
            <a:r>
              <a:rPr lang="pt-BR" sz="2800" dirty="0">
                <a:latin typeface="Times New Roman" panose="02020603050405020304" pitchFamily="18" charset="0"/>
                <a:ea typeface="Roboto" panose="02000000000000000000" pitchFamily="2" charset="0"/>
                <a:cs typeface="Times New Roman" panose="02020603050405020304" pitchFamily="18" charset="0"/>
              </a:rPr>
              <a:t> espiritual que consiste na imposição das mãos do médium, a uma distância próxima do doente, a fim de transfundir-lhe energias espirituais ou magnéticas.”</a:t>
            </a:r>
          </a:p>
          <a:p>
            <a:pPr algn="ctr"/>
            <a:r>
              <a:rPr lang="pt-BR" sz="2800" dirty="0">
                <a:latin typeface="Times New Roman" panose="02020603050405020304" pitchFamily="18" charset="0"/>
                <a:ea typeface="Roboto" panose="02000000000000000000" pitchFamily="2" charset="0"/>
                <a:cs typeface="Times New Roman" panose="02020603050405020304" pitchFamily="18" charset="0"/>
              </a:rPr>
              <a:t> </a:t>
            </a:r>
            <a:r>
              <a:rPr lang="pt-BR" b="1" dirty="0">
                <a:latin typeface="Times New Roman" panose="02020603050405020304" pitchFamily="18" charset="0"/>
                <a:ea typeface="Roboto" panose="02000000000000000000" pitchFamily="2" charset="0"/>
                <a:cs typeface="Times New Roman" panose="02020603050405020304" pitchFamily="18" charset="0"/>
              </a:rPr>
              <a:t>Aparecida </a:t>
            </a:r>
            <a:r>
              <a:rPr lang="pt-BR" b="1" dirty="0" err="1">
                <a:latin typeface="Times New Roman" panose="02020603050405020304" pitchFamily="18" charset="0"/>
                <a:ea typeface="Roboto" panose="02000000000000000000" pitchFamily="2" charset="0"/>
                <a:cs typeface="Times New Roman" panose="02020603050405020304" pitchFamily="18" charset="0"/>
              </a:rPr>
              <a:t>Merci</a:t>
            </a:r>
            <a:r>
              <a:rPr lang="pt-BR" b="1" dirty="0">
                <a:latin typeface="Times New Roman" panose="02020603050405020304" pitchFamily="18" charset="0"/>
                <a:ea typeface="Roboto" panose="02000000000000000000" pitchFamily="2" charset="0"/>
                <a:cs typeface="Times New Roman" panose="02020603050405020304" pitchFamily="18" charset="0"/>
              </a:rPr>
              <a:t> </a:t>
            </a:r>
            <a:r>
              <a:rPr lang="pt-BR" b="1" dirty="0" err="1">
                <a:latin typeface="Times New Roman" panose="02020603050405020304" pitchFamily="18" charset="0"/>
                <a:ea typeface="Roboto" panose="02000000000000000000" pitchFamily="2" charset="0"/>
                <a:cs typeface="Times New Roman" panose="02020603050405020304" pitchFamily="18" charset="0"/>
              </a:rPr>
              <a:t>Spada</a:t>
            </a:r>
            <a:r>
              <a:rPr lang="pt-BR" b="1" dirty="0">
                <a:latin typeface="Times New Roman" panose="02020603050405020304" pitchFamily="18" charset="0"/>
                <a:ea typeface="Roboto" panose="02000000000000000000" pitchFamily="2" charset="0"/>
                <a:cs typeface="Times New Roman" panose="02020603050405020304" pitchFamily="18" charset="0"/>
              </a:rPr>
              <a:t> Borges  </a:t>
            </a:r>
          </a:p>
          <a:p>
            <a:pPr algn="ctr"/>
            <a:r>
              <a:rPr lang="pt-BR" b="1" dirty="0">
                <a:latin typeface="Times New Roman" panose="02020603050405020304" pitchFamily="18" charset="0"/>
                <a:ea typeface="Roboto" panose="02000000000000000000" pitchFamily="2" charset="0"/>
                <a:cs typeface="Times New Roman" panose="02020603050405020304" pitchFamily="18" charset="0"/>
              </a:rPr>
              <a:t>Doutrina Espírita no Tempo e no Espaço 800 verbetes especializados.</a:t>
            </a:r>
            <a:endParaRPr lang="pt-BR" sz="2400" b="1" u="sng" dirty="0">
              <a:latin typeface="Times New Roman" panose="02020603050405020304" pitchFamily="18" charset="0"/>
              <a:ea typeface="Roboto" panose="02000000000000000000" pitchFamily="2" charset="0"/>
              <a:cs typeface="Times New Roman" panose="02020603050405020304" pitchFamily="18" charset="0"/>
            </a:endParaRPr>
          </a:p>
        </p:txBody>
      </p:sp>
      <p:sp>
        <p:nvSpPr>
          <p:cNvPr id="2" name="CaixaDeTexto 1">
            <a:extLst>
              <a:ext uri="{FF2B5EF4-FFF2-40B4-BE49-F238E27FC236}">
                <a16:creationId xmlns:a16="http://schemas.microsoft.com/office/drawing/2014/main" id="{D98772FC-1C38-41BF-B55F-CD48304AB7F1}"/>
              </a:ext>
            </a:extLst>
          </p:cNvPr>
          <p:cNvSpPr txBox="1"/>
          <p:nvPr/>
        </p:nvSpPr>
        <p:spPr>
          <a:xfrm>
            <a:off x="1291904" y="879685"/>
            <a:ext cx="2474753" cy="523220"/>
          </a:xfrm>
          <a:prstGeom prst="rect">
            <a:avLst/>
          </a:prstGeom>
          <a:noFill/>
        </p:spPr>
        <p:txBody>
          <a:bodyPr wrap="square" rtlCol="0">
            <a:spAutoFit/>
          </a:bodyPr>
          <a:lstStyle/>
          <a:p>
            <a:pPr algn="ctr"/>
            <a:r>
              <a:rPr lang="pt-BR" sz="2800" b="1" dirty="0"/>
              <a:t>PASSE</a:t>
            </a:r>
          </a:p>
        </p:txBody>
      </p:sp>
    </p:spTree>
    <p:extLst>
      <p:ext uri="{BB962C8B-B14F-4D97-AF65-F5344CB8AC3E}">
        <p14:creationId xmlns:p14="http://schemas.microsoft.com/office/powerpoint/2010/main" val="3457958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A00C99D3-EF6B-4365-BAEF-D0B72C86D65D}"/>
              </a:ext>
            </a:extLst>
          </p:cNvPr>
          <p:cNvSpPr txBox="1"/>
          <p:nvPr/>
        </p:nvSpPr>
        <p:spPr>
          <a:xfrm>
            <a:off x="705394" y="505239"/>
            <a:ext cx="10750732" cy="3093154"/>
          </a:xfrm>
          <a:prstGeom prst="rect">
            <a:avLst/>
          </a:prstGeom>
          <a:noFill/>
        </p:spPr>
        <p:txBody>
          <a:bodyPr wrap="square" rtlCol="0">
            <a:spAutoFit/>
          </a:bodyPr>
          <a:lstStyle/>
          <a:p>
            <a:pPr algn="just">
              <a:lnSpc>
                <a:spcPct val="150000"/>
              </a:lnSpc>
            </a:pPr>
            <a:r>
              <a:rPr lang="pt-BR" sz="3000" b="1" dirty="0">
                <a:cs typeface="Times New Roman" panose="02020603050405020304" pitchFamily="18" charset="0"/>
              </a:rPr>
              <a:t>“Amigo, o passe é transfusão de energia </a:t>
            </a:r>
            <a:r>
              <a:rPr lang="pt-BR" sz="3000" b="1" dirty="0" err="1">
                <a:cs typeface="Times New Roman" panose="02020603050405020304" pitchFamily="18" charset="0"/>
              </a:rPr>
              <a:t>fisío</a:t>
            </a:r>
            <a:r>
              <a:rPr lang="pt-BR" sz="3000" b="1" dirty="0">
                <a:cs typeface="Times New Roman" panose="02020603050405020304" pitchFamily="18" charset="0"/>
              </a:rPr>
              <a:t>-psíquica, operação de boa vontade, dentro da qual o companheiro do bem, cede de si mesmo em teu benefício.”</a:t>
            </a:r>
          </a:p>
          <a:p>
            <a:pPr algn="ctr"/>
            <a:r>
              <a:rPr lang="pt-BR" sz="3000" b="1" dirty="0">
                <a:cs typeface="Times New Roman" panose="02020603050405020304" pitchFamily="18" charset="0"/>
              </a:rPr>
              <a:t> Emmanuel </a:t>
            </a:r>
          </a:p>
          <a:p>
            <a:pPr algn="ctr"/>
            <a:r>
              <a:rPr lang="pt-BR" sz="3000" b="1" dirty="0">
                <a:solidFill>
                  <a:srgbClr val="202122"/>
                </a:solidFill>
                <a:effectLst/>
                <a:ea typeface="Calibri" panose="020F0502020204030204" pitchFamily="34" charset="0"/>
                <a:cs typeface="Times New Roman" panose="02020603050405020304" pitchFamily="18" charset="0"/>
              </a:rPr>
              <a:t>Livro: Segue-me, Página 60, título: “O Passe”.</a:t>
            </a:r>
            <a:endParaRPr lang="pt-BR" sz="3000" b="1" dirty="0">
              <a:cs typeface="Times New Roman" panose="02020603050405020304" pitchFamily="18" charset="0"/>
            </a:endParaRPr>
          </a:p>
        </p:txBody>
      </p:sp>
      <p:sp>
        <p:nvSpPr>
          <p:cNvPr id="2" name="CaixaDeTexto 1">
            <a:extLst>
              <a:ext uri="{FF2B5EF4-FFF2-40B4-BE49-F238E27FC236}">
                <a16:creationId xmlns:a16="http://schemas.microsoft.com/office/drawing/2014/main" id="{2EDC0E74-7260-2106-540C-B9D6FE905F3C}"/>
              </a:ext>
            </a:extLst>
          </p:cNvPr>
          <p:cNvSpPr txBox="1"/>
          <p:nvPr/>
        </p:nvSpPr>
        <p:spPr>
          <a:xfrm>
            <a:off x="705394" y="4004897"/>
            <a:ext cx="10633166" cy="2251065"/>
          </a:xfrm>
          <a:prstGeom prst="rect">
            <a:avLst/>
          </a:prstGeom>
          <a:noFill/>
        </p:spPr>
        <p:txBody>
          <a:bodyPr wrap="square" rtlCol="0">
            <a:spAutoFit/>
          </a:bodyPr>
          <a:lstStyle/>
          <a:p>
            <a:pPr algn="just">
              <a:lnSpc>
                <a:spcPct val="150000"/>
              </a:lnSpc>
            </a:pPr>
            <a:r>
              <a:rPr lang="pt-BR" sz="2400" dirty="0"/>
              <a:t>A </a:t>
            </a:r>
            <a:r>
              <a:rPr lang="pt-BR" sz="2400" b="1" dirty="0"/>
              <a:t>transfusão de sangue </a:t>
            </a:r>
            <a:r>
              <a:rPr lang="pt-BR" sz="2400" dirty="0"/>
              <a:t>é um procedimento médico que transfere sangue ou seus componentes (hemácias, plaquetas, plasma) de um doador para um receptor, indicado para tratar perdas graves de sangue, anemias profundas ou disfunções de coagulação. </a:t>
            </a:r>
          </a:p>
        </p:txBody>
      </p:sp>
    </p:spTree>
    <p:extLst>
      <p:ext uri="{BB962C8B-B14F-4D97-AF65-F5344CB8AC3E}">
        <p14:creationId xmlns:p14="http://schemas.microsoft.com/office/powerpoint/2010/main" val="351704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05353" y="276220"/>
            <a:ext cx="7946315" cy="6714467"/>
          </a:xfrm>
          <a:prstGeom prst="rect">
            <a:avLst/>
          </a:prstGeom>
        </p:spPr>
        <p:txBody>
          <a:bodyPr wrap="square">
            <a:spAutoFit/>
          </a:bodyPr>
          <a:lstStyle/>
          <a:p>
            <a:pPr>
              <a:lnSpc>
                <a:spcPct val="150000"/>
              </a:lnSpc>
            </a:pPr>
            <a:r>
              <a:rPr lang="pt-BR" sz="2800" dirty="0"/>
              <a:t>Uma </a:t>
            </a:r>
            <a:r>
              <a:rPr lang="pt-BR" sz="2800" b="1" dirty="0">
                <a:solidFill>
                  <a:srgbClr val="0A0A0A"/>
                </a:solidFill>
                <a:latin typeface="Google Sans"/>
                <a:hlinkClick r:id="rId2"/>
              </a:rPr>
              <a:t>máquina Kirlian</a:t>
            </a:r>
            <a:r>
              <a:rPr lang="pt-BR" sz="2800" dirty="0">
                <a:solidFill>
                  <a:srgbClr val="0A0A0A"/>
                </a:solidFill>
                <a:latin typeface="Google Sans"/>
              </a:rPr>
              <a:t> </a:t>
            </a:r>
            <a:r>
              <a:rPr lang="pt-BR" sz="2800" dirty="0"/>
              <a:t>é um equipamento que produz </a:t>
            </a:r>
            <a:r>
              <a:rPr lang="pt-BR" sz="2800" b="1" dirty="0"/>
              <a:t>fotos de "auras" (halos luminosos)</a:t>
            </a:r>
            <a:r>
              <a:rPr lang="pt-BR" sz="2800" dirty="0"/>
              <a:t> ao redor de objetos e seres vivos, utilizando um campo elétrico de alta voltagem para ionizar o ar e criar um registro fotográfico dessa descarga de gás</a:t>
            </a:r>
            <a:r>
              <a:rPr lang="pt-BR" sz="2800" dirty="0">
                <a:solidFill>
                  <a:srgbClr val="0A0A0A"/>
                </a:solidFill>
                <a:latin typeface="Google Sans"/>
              </a:rPr>
              <a:t>, também conhecida como </a:t>
            </a:r>
            <a:r>
              <a:rPr lang="pt-BR" sz="2800" dirty="0">
                <a:latin typeface="Google Sans"/>
                <a:hlinkClick r:id="rId3"/>
              </a:rPr>
              <a:t>bioeletrografia</a:t>
            </a:r>
            <a:r>
              <a:rPr lang="pt-BR" sz="2800" dirty="0">
                <a:solidFill>
                  <a:srgbClr val="0A0A0A"/>
                </a:solidFill>
                <a:latin typeface="Google Sans"/>
              </a:rPr>
              <a:t> ou eletrofotografia, popularizada por </a:t>
            </a:r>
            <a:r>
              <a:rPr lang="pt-BR" sz="2800" dirty="0">
                <a:latin typeface="Google Sans"/>
                <a:hlinkClick r:id="rId4"/>
              </a:rPr>
              <a:t>Semyon Kirlian</a:t>
            </a:r>
            <a:r>
              <a:rPr lang="pt-BR" sz="2800" dirty="0">
                <a:solidFill>
                  <a:srgbClr val="0A0A0A"/>
                </a:solidFill>
                <a:latin typeface="Google Sans"/>
              </a:rPr>
              <a:t> nos anos 30 e usada em pesquisa paranormal e terapêutica para diagnosticar estados de saúde ou energéticos</a:t>
            </a:r>
            <a:endParaRPr lang="pt-BR" sz="2800" dirty="0"/>
          </a:p>
        </p:txBody>
      </p:sp>
      <p:pic>
        <p:nvPicPr>
          <p:cNvPr id="3" name="Imagem 2"/>
          <p:cNvPicPr>
            <a:picLocks noChangeAspect="1"/>
          </p:cNvPicPr>
          <p:nvPr/>
        </p:nvPicPr>
        <p:blipFill rotWithShape="1">
          <a:blip r:embed="rId5"/>
          <a:srcRect l="1779" t="33661" r="87013" b="44911"/>
          <a:stretch/>
        </p:blipFill>
        <p:spPr>
          <a:xfrm>
            <a:off x="8943566" y="655043"/>
            <a:ext cx="2526126" cy="2715174"/>
          </a:xfrm>
          <a:prstGeom prst="rect">
            <a:avLst/>
          </a:prstGeom>
        </p:spPr>
      </p:pic>
      <p:pic>
        <p:nvPicPr>
          <p:cNvPr id="5" name="Imagem 4"/>
          <p:cNvPicPr>
            <a:picLocks noChangeAspect="1"/>
          </p:cNvPicPr>
          <p:nvPr/>
        </p:nvPicPr>
        <p:blipFill rotWithShape="1">
          <a:blip r:embed="rId6"/>
          <a:srcRect l="45179" t="57589" r="42903" b="20090"/>
          <a:stretch/>
        </p:blipFill>
        <p:spPr>
          <a:xfrm>
            <a:off x="8943566" y="3788227"/>
            <a:ext cx="2377585" cy="2503625"/>
          </a:xfrm>
          <a:prstGeom prst="rect">
            <a:avLst/>
          </a:prstGeom>
        </p:spPr>
      </p:pic>
    </p:spTree>
    <p:extLst>
      <p:ext uri="{BB962C8B-B14F-4D97-AF65-F5344CB8AC3E}">
        <p14:creationId xmlns:p14="http://schemas.microsoft.com/office/powerpoint/2010/main" val="3209825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119116" y="667960"/>
            <a:ext cx="10208526" cy="584775"/>
          </a:xfrm>
          <a:prstGeom prst="rect">
            <a:avLst/>
          </a:prstGeom>
          <a:noFill/>
        </p:spPr>
        <p:txBody>
          <a:bodyPr wrap="square" rtlCol="0">
            <a:spAutoFit/>
          </a:bodyPr>
          <a:lstStyle/>
          <a:p>
            <a:pPr algn="ctr"/>
            <a:r>
              <a:rPr lang="pt-BR" sz="3200" b="1" dirty="0"/>
              <a:t>Como o passe funciona segundo o Espiritismo:</a:t>
            </a:r>
            <a:endParaRPr lang="pt-BR" dirty="0"/>
          </a:p>
        </p:txBody>
      </p:sp>
      <p:sp>
        <p:nvSpPr>
          <p:cNvPr id="3" name="CaixaDeTexto 2"/>
          <p:cNvSpPr txBox="1"/>
          <p:nvPr/>
        </p:nvSpPr>
        <p:spPr>
          <a:xfrm>
            <a:off x="842911" y="1648840"/>
            <a:ext cx="6735431" cy="4524315"/>
          </a:xfrm>
          <a:prstGeom prst="rect">
            <a:avLst/>
          </a:prstGeom>
          <a:noFill/>
        </p:spPr>
        <p:txBody>
          <a:bodyPr wrap="square" rtlCol="0">
            <a:spAutoFit/>
          </a:bodyPr>
          <a:lstStyle/>
          <a:p>
            <a:pPr marL="342900" indent="-342900">
              <a:lnSpc>
                <a:spcPct val="150000"/>
              </a:lnSpc>
              <a:buAutoNum type="arabicPeriod"/>
            </a:pPr>
            <a:r>
              <a:rPr lang="pt-BR" sz="3200" b="1" dirty="0"/>
              <a:t> Transmissão de fluidos espirituais. </a:t>
            </a:r>
          </a:p>
          <a:p>
            <a:pPr marL="342900" indent="-342900">
              <a:lnSpc>
                <a:spcPct val="150000"/>
              </a:lnSpc>
              <a:buAutoNum type="arabicPeriod"/>
            </a:pPr>
            <a:r>
              <a:rPr lang="pt-BR" sz="3200" b="1" dirty="0"/>
              <a:t> O passe envolve a transmissão de fluidos benéficos do passista e dos bons Espíritos.</a:t>
            </a:r>
          </a:p>
          <a:p>
            <a:pPr marL="342900" indent="-342900">
              <a:lnSpc>
                <a:spcPct val="150000"/>
              </a:lnSpc>
              <a:buAutoNum type="arabicPeriod"/>
            </a:pPr>
            <a:r>
              <a:rPr lang="pt-BR" sz="3200" b="1" dirty="0"/>
              <a:t> Esses fluidos atuam sobre o perispírito</a:t>
            </a:r>
          </a:p>
        </p:txBody>
      </p:sp>
      <p:pic>
        <p:nvPicPr>
          <p:cNvPr id="6" name="Imagem 5"/>
          <p:cNvPicPr>
            <a:picLocks noChangeAspect="1"/>
          </p:cNvPicPr>
          <p:nvPr/>
        </p:nvPicPr>
        <p:blipFill rotWithShape="1">
          <a:blip r:embed="rId2"/>
          <a:srcRect l="65896" t="34375" r="14225" b="32232"/>
          <a:stretch/>
        </p:blipFill>
        <p:spPr>
          <a:xfrm>
            <a:off x="8091124" y="1648840"/>
            <a:ext cx="3236518" cy="4663440"/>
          </a:xfrm>
          <a:prstGeom prst="rect">
            <a:avLst/>
          </a:prstGeom>
        </p:spPr>
      </p:pic>
    </p:spTree>
    <p:extLst>
      <p:ext uri="{BB962C8B-B14F-4D97-AF65-F5344CB8AC3E}">
        <p14:creationId xmlns:p14="http://schemas.microsoft.com/office/powerpoint/2010/main" val="1616441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7865E30-868E-4F8E-9D1D-254D81B11C38}"/>
              </a:ext>
            </a:extLst>
          </p:cNvPr>
          <p:cNvSpPr txBox="1"/>
          <p:nvPr/>
        </p:nvSpPr>
        <p:spPr>
          <a:xfrm>
            <a:off x="4080429" y="469048"/>
            <a:ext cx="2977700" cy="523220"/>
          </a:xfrm>
          <a:prstGeom prst="rect">
            <a:avLst/>
          </a:prstGeom>
          <a:noFill/>
        </p:spPr>
        <p:txBody>
          <a:bodyPr wrap="square" rtlCol="0">
            <a:spAutoFit/>
          </a:bodyPr>
          <a:lstStyle/>
          <a:p>
            <a:pPr algn="ctr"/>
            <a:r>
              <a:rPr lang="pt-BR" sz="2800" b="1" dirty="0">
                <a:latin typeface="Times New Roman" panose="02020603050405020304" pitchFamily="18" charset="0"/>
                <a:cs typeface="Times New Roman" panose="02020603050405020304" pitchFamily="18" charset="0"/>
              </a:rPr>
              <a:t>Tipos de passe</a:t>
            </a:r>
          </a:p>
        </p:txBody>
      </p:sp>
      <p:sp>
        <p:nvSpPr>
          <p:cNvPr id="3" name="CaixaDeTexto 2">
            <a:extLst>
              <a:ext uri="{FF2B5EF4-FFF2-40B4-BE49-F238E27FC236}">
                <a16:creationId xmlns:a16="http://schemas.microsoft.com/office/drawing/2014/main" id="{A376440E-5182-4D78-80AE-0C67C45C05A1}"/>
              </a:ext>
            </a:extLst>
          </p:cNvPr>
          <p:cNvSpPr txBox="1"/>
          <p:nvPr/>
        </p:nvSpPr>
        <p:spPr>
          <a:xfrm>
            <a:off x="3781061" y="1337097"/>
            <a:ext cx="2332069" cy="430887"/>
          </a:xfrm>
          <a:prstGeom prst="rect">
            <a:avLst/>
          </a:prstGeom>
          <a:noFill/>
        </p:spPr>
        <p:txBody>
          <a:bodyPr wrap="square" rtlCol="0">
            <a:spAutoFit/>
          </a:bodyPr>
          <a:lstStyle/>
          <a:p>
            <a:pPr algn="just"/>
            <a:r>
              <a:rPr lang="pt-BR" sz="2200" b="1" dirty="0"/>
              <a:t>Passe magnético</a:t>
            </a:r>
          </a:p>
        </p:txBody>
      </p:sp>
      <p:sp>
        <p:nvSpPr>
          <p:cNvPr id="4" name="CaixaDeTexto 3">
            <a:extLst>
              <a:ext uri="{FF2B5EF4-FFF2-40B4-BE49-F238E27FC236}">
                <a16:creationId xmlns:a16="http://schemas.microsoft.com/office/drawing/2014/main" id="{06ADC235-455D-41BE-A583-07BCD0CE8E0F}"/>
              </a:ext>
            </a:extLst>
          </p:cNvPr>
          <p:cNvSpPr txBox="1"/>
          <p:nvPr/>
        </p:nvSpPr>
        <p:spPr>
          <a:xfrm>
            <a:off x="3804062" y="2215559"/>
            <a:ext cx="1992069" cy="430887"/>
          </a:xfrm>
          <a:prstGeom prst="rect">
            <a:avLst/>
          </a:prstGeom>
          <a:noFill/>
        </p:spPr>
        <p:txBody>
          <a:bodyPr wrap="square" rtlCol="0">
            <a:spAutoFit/>
          </a:bodyPr>
          <a:lstStyle/>
          <a:p>
            <a:pPr algn="just"/>
            <a:r>
              <a:rPr lang="pt-BR" sz="2200" b="1" dirty="0"/>
              <a:t>Passe espiritual</a:t>
            </a:r>
          </a:p>
        </p:txBody>
      </p:sp>
      <p:sp>
        <p:nvSpPr>
          <p:cNvPr id="5" name="CaixaDeTexto 4">
            <a:extLst>
              <a:ext uri="{FF2B5EF4-FFF2-40B4-BE49-F238E27FC236}">
                <a16:creationId xmlns:a16="http://schemas.microsoft.com/office/drawing/2014/main" id="{EB6AB270-63DD-4AE5-903A-347CA768891B}"/>
              </a:ext>
            </a:extLst>
          </p:cNvPr>
          <p:cNvSpPr txBox="1"/>
          <p:nvPr/>
        </p:nvSpPr>
        <p:spPr>
          <a:xfrm>
            <a:off x="3635073" y="3264230"/>
            <a:ext cx="2746299" cy="769441"/>
          </a:xfrm>
          <a:prstGeom prst="rect">
            <a:avLst/>
          </a:prstGeom>
          <a:noFill/>
        </p:spPr>
        <p:txBody>
          <a:bodyPr wrap="square" rtlCol="0">
            <a:spAutoFit/>
          </a:bodyPr>
          <a:lstStyle/>
          <a:p>
            <a:pPr algn="ctr"/>
            <a:r>
              <a:rPr lang="pt-BR" sz="2200" b="1" dirty="0"/>
              <a:t>Passe </a:t>
            </a:r>
          </a:p>
          <a:p>
            <a:pPr algn="ctr"/>
            <a:r>
              <a:rPr lang="pt-BR" sz="2200" b="1" dirty="0"/>
              <a:t>humano-espiritual</a:t>
            </a:r>
          </a:p>
        </p:txBody>
      </p:sp>
      <p:sp>
        <p:nvSpPr>
          <p:cNvPr id="6" name="CaixaDeTexto 5">
            <a:extLst>
              <a:ext uri="{FF2B5EF4-FFF2-40B4-BE49-F238E27FC236}">
                <a16:creationId xmlns:a16="http://schemas.microsoft.com/office/drawing/2014/main" id="{BDFA9161-71B8-4CF9-B67C-417B7D8FBB90}"/>
              </a:ext>
            </a:extLst>
          </p:cNvPr>
          <p:cNvSpPr txBox="1"/>
          <p:nvPr/>
        </p:nvSpPr>
        <p:spPr>
          <a:xfrm>
            <a:off x="3804062" y="4614060"/>
            <a:ext cx="2309068" cy="430887"/>
          </a:xfrm>
          <a:prstGeom prst="rect">
            <a:avLst/>
          </a:prstGeom>
          <a:noFill/>
        </p:spPr>
        <p:txBody>
          <a:bodyPr wrap="square" rtlCol="0">
            <a:spAutoFit/>
          </a:bodyPr>
          <a:lstStyle/>
          <a:p>
            <a:r>
              <a:rPr lang="pt-BR" sz="2200" b="1" dirty="0"/>
              <a:t>Passe mediúnico</a:t>
            </a:r>
          </a:p>
        </p:txBody>
      </p:sp>
      <p:sp>
        <p:nvSpPr>
          <p:cNvPr id="7" name="CaixaDeTexto 6">
            <a:extLst>
              <a:ext uri="{FF2B5EF4-FFF2-40B4-BE49-F238E27FC236}">
                <a16:creationId xmlns:a16="http://schemas.microsoft.com/office/drawing/2014/main" id="{52E61801-CDFB-40C4-8034-8CADFFBA2AB9}"/>
              </a:ext>
            </a:extLst>
          </p:cNvPr>
          <p:cNvSpPr txBox="1"/>
          <p:nvPr/>
        </p:nvSpPr>
        <p:spPr>
          <a:xfrm>
            <a:off x="6224273" y="1257861"/>
            <a:ext cx="5405658" cy="769441"/>
          </a:xfrm>
          <a:prstGeom prst="rect">
            <a:avLst/>
          </a:prstGeom>
          <a:noFill/>
        </p:spPr>
        <p:txBody>
          <a:bodyPr wrap="square" rtlCol="0">
            <a:spAutoFit/>
          </a:bodyPr>
          <a:lstStyle/>
          <a:p>
            <a:pPr algn="just"/>
            <a:r>
              <a:rPr lang="pt-BR" sz="2200" dirty="0"/>
              <a:t>O próprio agente transfere de si forças magnéticas ao doente.</a:t>
            </a:r>
          </a:p>
        </p:txBody>
      </p:sp>
      <p:sp>
        <p:nvSpPr>
          <p:cNvPr id="8" name="CaixaDeTexto 7">
            <a:extLst>
              <a:ext uri="{FF2B5EF4-FFF2-40B4-BE49-F238E27FC236}">
                <a16:creationId xmlns:a16="http://schemas.microsoft.com/office/drawing/2014/main" id="{35E886D5-79AA-4577-9B06-FA7899B1C9BF}"/>
              </a:ext>
            </a:extLst>
          </p:cNvPr>
          <p:cNvSpPr txBox="1"/>
          <p:nvPr/>
        </p:nvSpPr>
        <p:spPr>
          <a:xfrm>
            <a:off x="6113130" y="2190744"/>
            <a:ext cx="5405657" cy="769441"/>
          </a:xfrm>
          <a:prstGeom prst="rect">
            <a:avLst/>
          </a:prstGeom>
          <a:noFill/>
        </p:spPr>
        <p:txBody>
          <a:bodyPr wrap="square" rtlCol="0">
            <a:spAutoFit/>
          </a:bodyPr>
          <a:lstStyle/>
          <a:p>
            <a:r>
              <a:rPr lang="pt-BR" sz="2200" dirty="0"/>
              <a:t>Transmitido pelos espíritos, sem o concurso do médium.</a:t>
            </a:r>
          </a:p>
        </p:txBody>
      </p:sp>
      <p:sp>
        <p:nvSpPr>
          <p:cNvPr id="9" name="CaixaDeTexto 8">
            <a:extLst>
              <a:ext uri="{FF2B5EF4-FFF2-40B4-BE49-F238E27FC236}">
                <a16:creationId xmlns:a16="http://schemas.microsoft.com/office/drawing/2014/main" id="{A24D25EF-C6A2-44DF-BF68-667F39E5B851}"/>
              </a:ext>
            </a:extLst>
          </p:cNvPr>
          <p:cNvSpPr txBox="1"/>
          <p:nvPr/>
        </p:nvSpPr>
        <p:spPr>
          <a:xfrm>
            <a:off x="6656807" y="3131291"/>
            <a:ext cx="4973124" cy="1446550"/>
          </a:xfrm>
          <a:prstGeom prst="rect">
            <a:avLst/>
          </a:prstGeom>
          <a:noFill/>
        </p:spPr>
        <p:txBody>
          <a:bodyPr wrap="square" rtlCol="0">
            <a:spAutoFit/>
          </a:bodyPr>
          <a:lstStyle/>
          <a:p>
            <a:pPr algn="just"/>
            <a:r>
              <a:rPr lang="pt-BR" sz="2200" dirty="0"/>
              <a:t>Em que o encarnado (passista), rogando o auxílio dos benfeitores é por eles auxiliado em favor do enfermo que busca o seu concurso.</a:t>
            </a:r>
          </a:p>
        </p:txBody>
      </p:sp>
      <p:sp>
        <p:nvSpPr>
          <p:cNvPr id="10" name="CaixaDeTexto 9">
            <a:extLst>
              <a:ext uri="{FF2B5EF4-FFF2-40B4-BE49-F238E27FC236}">
                <a16:creationId xmlns:a16="http://schemas.microsoft.com/office/drawing/2014/main" id="{35D350CC-0586-4C04-A3ED-1FFFCB14D9A3}"/>
              </a:ext>
            </a:extLst>
          </p:cNvPr>
          <p:cNvSpPr txBox="1"/>
          <p:nvPr/>
        </p:nvSpPr>
        <p:spPr>
          <a:xfrm>
            <a:off x="6311556" y="4614060"/>
            <a:ext cx="5374646" cy="430887"/>
          </a:xfrm>
          <a:prstGeom prst="rect">
            <a:avLst/>
          </a:prstGeom>
          <a:noFill/>
        </p:spPr>
        <p:txBody>
          <a:bodyPr wrap="square" rtlCol="0">
            <a:spAutoFit/>
          </a:bodyPr>
          <a:lstStyle/>
          <a:p>
            <a:r>
              <a:rPr lang="pt-BR" sz="2200" dirty="0"/>
              <a:t>O passista atua </a:t>
            </a:r>
            <a:r>
              <a:rPr lang="pt-BR" sz="2200" dirty="0" err="1"/>
              <a:t>mediunizado</a:t>
            </a:r>
            <a:r>
              <a:rPr lang="pt-BR" sz="2200" dirty="0"/>
              <a:t>.</a:t>
            </a:r>
          </a:p>
        </p:txBody>
      </p:sp>
      <p:sp>
        <p:nvSpPr>
          <p:cNvPr id="13" name="CaixaDeTexto 12">
            <a:extLst>
              <a:ext uri="{FF2B5EF4-FFF2-40B4-BE49-F238E27FC236}">
                <a16:creationId xmlns:a16="http://schemas.microsoft.com/office/drawing/2014/main" id="{32EB3BCF-576B-454C-A0E4-07D96A0E9422}"/>
              </a:ext>
            </a:extLst>
          </p:cNvPr>
          <p:cNvSpPr txBox="1"/>
          <p:nvPr/>
        </p:nvSpPr>
        <p:spPr>
          <a:xfrm>
            <a:off x="219509" y="4567774"/>
            <a:ext cx="3389152" cy="369332"/>
          </a:xfrm>
          <a:prstGeom prst="rect">
            <a:avLst/>
          </a:prstGeom>
          <a:noFill/>
        </p:spPr>
        <p:txBody>
          <a:bodyPr wrap="square">
            <a:spAutoFit/>
          </a:bodyPr>
          <a:lstStyle/>
          <a:p>
            <a:pPr algn="ctr"/>
            <a:r>
              <a:rPr lang="pt-BR" dirty="0"/>
              <a:t>Imagem da Internet</a:t>
            </a:r>
          </a:p>
        </p:txBody>
      </p:sp>
      <p:pic>
        <p:nvPicPr>
          <p:cNvPr id="14" name="Picture 6" descr="O que é passe espiritual?">
            <a:extLst>
              <a:ext uri="{FF2B5EF4-FFF2-40B4-BE49-F238E27FC236}">
                <a16:creationId xmlns:a16="http://schemas.microsoft.com/office/drawing/2014/main" id="{F8AAA9E0-B71D-43CC-AB35-17F246874F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114" y="1819460"/>
            <a:ext cx="3209547" cy="2748314"/>
          </a:xfrm>
          <a:prstGeom prst="rect">
            <a:avLst/>
          </a:prstGeom>
          <a:noFill/>
          <a:extLst>
            <a:ext uri="{909E8E84-426E-40DD-AFC4-6F175D3DCCD1}">
              <a14:hiddenFill xmlns:a14="http://schemas.microsoft.com/office/drawing/2010/main">
                <a:solidFill>
                  <a:srgbClr val="FFFFFF"/>
                </a:solidFill>
              </a14:hiddenFill>
            </a:ext>
          </a:extLst>
        </p:spPr>
      </p:pic>
      <p:sp>
        <p:nvSpPr>
          <p:cNvPr id="19" name="CaixaDeTexto 18">
            <a:extLst>
              <a:ext uri="{FF2B5EF4-FFF2-40B4-BE49-F238E27FC236}">
                <a16:creationId xmlns:a16="http://schemas.microsoft.com/office/drawing/2014/main" id="{EEFA82DB-EB15-4178-B4F8-FAEDAFAD8C5B}"/>
              </a:ext>
            </a:extLst>
          </p:cNvPr>
          <p:cNvSpPr txBox="1"/>
          <p:nvPr/>
        </p:nvSpPr>
        <p:spPr>
          <a:xfrm>
            <a:off x="3687253" y="5442257"/>
            <a:ext cx="2309068" cy="430887"/>
          </a:xfrm>
          <a:prstGeom prst="rect">
            <a:avLst/>
          </a:prstGeom>
          <a:noFill/>
        </p:spPr>
        <p:txBody>
          <a:bodyPr wrap="square" rtlCol="0">
            <a:spAutoFit/>
          </a:bodyPr>
          <a:lstStyle/>
          <a:p>
            <a:r>
              <a:rPr lang="pt-BR" sz="2200" b="1" dirty="0"/>
              <a:t>Passes a distância</a:t>
            </a:r>
          </a:p>
        </p:txBody>
      </p:sp>
      <p:sp>
        <p:nvSpPr>
          <p:cNvPr id="20" name="CaixaDeTexto 19">
            <a:extLst>
              <a:ext uri="{FF2B5EF4-FFF2-40B4-BE49-F238E27FC236}">
                <a16:creationId xmlns:a16="http://schemas.microsoft.com/office/drawing/2014/main" id="{CFCBF006-8D73-4D60-8926-0F8933786FAA}"/>
              </a:ext>
            </a:extLst>
          </p:cNvPr>
          <p:cNvSpPr txBox="1"/>
          <p:nvPr/>
        </p:nvSpPr>
        <p:spPr>
          <a:xfrm>
            <a:off x="6224273" y="5476489"/>
            <a:ext cx="4862840" cy="430887"/>
          </a:xfrm>
          <a:prstGeom prst="rect">
            <a:avLst/>
          </a:prstGeom>
          <a:noFill/>
        </p:spPr>
        <p:txBody>
          <a:bodyPr wrap="square" rtlCol="0">
            <a:spAutoFit/>
          </a:bodyPr>
          <a:lstStyle/>
          <a:p>
            <a:r>
              <a:rPr lang="pt-BR" sz="2200" dirty="0"/>
              <a:t>O enfermo ausente.</a:t>
            </a:r>
            <a:r>
              <a:rPr lang="pt-BR" sz="2200" b="1" dirty="0"/>
              <a:t> </a:t>
            </a:r>
          </a:p>
        </p:txBody>
      </p:sp>
      <p:sp>
        <p:nvSpPr>
          <p:cNvPr id="21" name="CaixaDeTexto 20">
            <a:extLst>
              <a:ext uri="{FF2B5EF4-FFF2-40B4-BE49-F238E27FC236}">
                <a16:creationId xmlns:a16="http://schemas.microsoft.com/office/drawing/2014/main" id="{F9CB028F-A357-48EB-9F69-C57344E0E4CF}"/>
              </a:ext>
            </a:extLst>
          </p:cNvPr>
          <p:cNvSpPr txBox="1"/>
          <p:nvPr/>
        </p:nvSpPr>
        <p:spPr>
          <a:xfrm>
            <a:off x="801605" y="6010592"/>
            <a:ext cx="10446469" cy="461665"/>
          </a:xfrm>
          <a:prstGeom prst="rect">
            <a:avLst/>
          </a:prstGeom>
          <a:noFill/>
        </p:spPr>
        <p:txBody>
          <a:bodyPr wrap="square" rtlCol="0">
            <a:spAutoFit/>
          </a:bodyPr>
          <a:lstStyle/>
          <a:p>
            <a:pPr algn="ctr"/>
            <a:r>
              <a:rPr lang="pt-BR" sz="2400" b="1" dirty="0"/>
              <a:t>* Estudando a Mediunidade – FEB – Federação Espírita Brasileira.</a:t>
            </a:r>
          </a:p>
        </p:txBody>
      </p:sp>
    </p:spTree>
    <p:extLst>
      <p:ext uri="{BB962C8B-B14F-4D97-AF65-F5344CB8AC3E}">
        <p14:creationId xmlns:p14="http://schemas.microsoft.com/office/powerpoint/2010/main" val="177130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59CCF138-64EF-4A84-A562-F54508A3D411}"/>
              </a:ext>
            </a:extLst>
          </p:cNvPr>
          <p:cNvPicPr>
            <a:picLocks noChangeAspect="1"/>
          </p:cNvPicPr>
          <p:nvPr/>
        </p:nvPicPr>
        <p:blipFill rotWithShape="1">
          <a:blip r:embed="rId2"/>
          <a:srcRect l="21262" t="14067" r="43234" b="22202"/>
          <a:stretch/>
        </p:blipFill>
        <p:spPr>
          <a:xfrm>
            <a:off x="1012557" y="1300294"/>
            <a:ext cx="3853058" cy="3890394"/>
          </a:xfrm>
          <a:prstGeom prst="rect">
            <a:avLst/>
          </a:prstGeom>
          <a:ln>
            <a:noFill/>
          </a:ln>
          <a:effectLst>
            <a:outerShdw blurRad="190500" algn="tl" rotWithShape="0">
              <a:srgbClr val="000000">
                <a:alpha val="70000"/>
              </a:srgbClr>
            </a:outerShdw>
          </a:effectLst>
        </p:spPr>
      </p:pic>
      <p:sp>
        <p:nvSpPr>
          <p:cNvPr id="6" name="CaixaDeTexto 5">
            <a:extLst>
              <a:ext uri="{FF2B5EF4-FFF2-40B4-BE49-F238E27FC236}">
                <a16:creationId xmlns:a16="http://schemas.microsoft.com/office/drawing/2014/main" id="{6960B988-70D0-48C8-A33D-216EF095DB29}"/>
              </a:ext>
            </a:extLst>
          </p:cNvPr>
          <p:cNvSpPr txBox="1"/>
          <p:nvPr/>
        </p:nvSpPr>
        <p:spPr>
          <a:xfrm>
            <a:off x="1107346" y="5305820"/>
            <a:ext cx="3456265" cy="369332"/>
          </a:xfrm>
          <a:prstGeom prst="rect">
            <a:avLst/>
          </a:prstGeom>
          <a:noFill/>
        </p:spPr>
        <p:txBody>
          <a:bodyPr wrap="square" rtlCol="0">
            <a:spAutoFit/>
          </a:bodyPr>
          <a:lstStyle/>
          <a:p>
            <a:pPr algn="ctr"/>
            <a:r>
              <a:rPr lang="pt-BR" dirty="0"/>
              <a:t>Imagem da Internet</a:t>
            </a:r>
          </a:p>
        </p:txBody>
      </p:sp>
      <p:sp>
        <p:nvSpPr>
          <p:cNvPr id="2" name="CaixaDeTexto 1">
            <a:extLst>
              <a:ext uri="{FF2B5EF4-FFF2-40B4-BE49-F238E27FC236}">
                <a16:creationId xmlns:a16="http://schemas.microsoft.com/office/drawing/2014/main" id="{07F8835E-DBC3-47D8-941A-FCF15F587539}"/>
              </a:ext>
            </a:extLst>
          </p:cNvPr>
          <p:cNvSpPr txBox="1"/>
          <p:nvPr/>
        </p:nvSpPr>
        <p:spPr>
          <a:xfrm>
            <a:off x="5591263" y="825026"/>
            <a:ext cx="5276674" cy="584775"/>
          </a:xfrm>
          <a:prstGeom prst="rect">
            <a:avLst/>
          </a:prstGeom>
          <a:noFill/>
        </p:spPr>
        <p:txBody>
          <a:bodyPr wrap="square" rtlCol="0">
            <a:spAutoFit/>
          </a:bodyPr>
          <a:lstStyle/>
          <a:p>
            <a:r>
              <a:rPr lang="pt-BR" sz="3200" b="1" dirty="0"/>
              <a:t>Quem pode aplicar o passe?</a:t>
            </a:r>
          </a:p>
        </p:txBody>
      </p:sp>
      <p:sp>
        <p:nvSpPr>
          <p:cNvPr id="3" name="CaixaDeTexto 2">
            <a:extLst>
              <a:ext uri="{FF2B5EF4-FFF2-40B4-BE49-F238E27FC236}">
                <a16:creationId xmlns:a16="http://schemas.microsoft.com/office/drawing/2014/main" id="{1710B701-EAE0-4E82-A79E-04B69DC0B58A}"/>
              </a:ext>
            </a:extLst>
          </p:cNvPr>
          <p:cNvSpPr txBox="1"/>
          <p:nvPr/>
        </p:nvSpPr>
        <p:spPr>
          <a:xfrm>
            <a:off x="5209563" y="1757746"/>
            <a:ext cx="6040074" cy="4524315"/>
          </a:xfrm>
          <a:prstGeom prst="rect">
            <a:avLst/>
          </a:prstGeom>
          <a:noFill/>
        </p:spPr>
        <p:txBody>
          <a:bodyPr wrap="square" rtlCol="0">
            <a:spAutoFit/>
          </a:bodyPr>
          <a:lstStyle/>
          <a:p>
            <a:pPr algn="just"/>
            <a:r>
              <a:rPr lang="pt-BR" sz="3200" dirty="0"/>
              <a:t>“Toda pessoa de boa-vontade e disposição sincera de auxiliar o próximo pode aplicar passes e a capacidade de ajudar cresce na proporção do esforço autoeducativo e da instrução do passista.”    </a:t>
            </a:r>
          </a:p>
          <a:p>
            <a:pPr algn="ctr"/>
            <a:r>
              <a:rPr lang="pt-BR" sz="3200" b="1" dirty="0"/>
              <a:t>Programa de Evangelização Planos de Aula - PEPA</a:t>
            </a:r>
          </a:p>
        </p:txBody>
      </p:sp>
    </p:spTree>
    <p:extLst>
      <p:ext uri="{BB962C8B-B14F-4D97-AF65-F5344CB8AC3E}">
        <p14:creationId xmlns:p14="http://schemas.microsoft.com/office/powerpoint/2010/main" val="3274968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E7963620-6D0D-484F-AE3A-71FD49DD31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701" t="9059" r="3165"/>
          <a:stretch/>
        </p:blipFill>
        <p:spPr bwMode="auto">
          <a:xfrm>
            <a:off x="5979790" y="1362678"/>
            <a:ext cx="2319037" cy="404726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7D97C620-09AF-4BAE-B429-52A070DED857}"/>
              </a:ext>
            </a:extLst>
          </p:cNvPr>
          <p:cNvSpPr txBox="1"/>
          <p:nvPr/>
        </p:nvSpPr>
        <p:spPr>
          <a:xfrm>
            <a:off x="3010250" y="617709"/>
            <a:ext cx="5608038" cy="584775"/>
          </a:xfrm>
          <a:prstGeom prst="rect">
            <a:avLst/>
          </a:prstGeom>
          <a:noFill/>
        </p:spPr>
        <p:txBody>
          <a:bodyPr wrap="square" rtlCol="0">
            <a:spAutoFit/>
          </a:bodyPr>
          <a:lstStyle/>
          <a:p>
            <a:pPr algn="ctr"/>
            <a:r>
              <a:rPr lang="pt-BR" sz="3200" b="1" dirty="0"/>
              <a:t>Como devo receber o passe?</a:t>
            </a:r>
          </a:p>
        </p:txBody>
      </p:sp>
      <p:sp>
        <p:nvSpPr>
          <p:cNvPr id="4" name="CaixaDeTexto 3">
            <a:extLst>
              <a:ext uri="{FF2B5EF4-FFF2-40B4-BE49-F238E27FC236}">
                <a16:creationId xmlns:a16="http://schemas.microsoft.com/office/drawing/2014/main" id="{1673B32F-4FFD-4505-988F-AA43185EF399}"/>
              </a:ext>
            </a:extLst>
          </p:cNvPr>
          <p:cNvSpPr txBox="1"/>
          <p:nvPr/>
        </p:nvSpPr>
        <p:spPr>
          <a:xfrm>
            <a:off x="664489" y="5647244"/>
            <a:ext cx="10551592" cy="461665"/>
          </a:xfrm>
          <a:prstGeom prst="rect">
            <a:avLst/>
          </a:prstGeom>
          <a:noFill/>
        </p:spPr>
        <p:txBody>
          <a:bodyPr wrap="square" rtlCol="0">
            <a:spAutoFit/>
          </a:bodyPr>
          <a:lstStyle/>
          <a:p>
            <a:pPr algn="ctr"/>
            <a:r>
              <a:rPr lang="pt-BR" sz="2400" b="1" dirty="0"/>
              <a:t>Martins Peralva - Estudando a Mediunidade - Capítulo 27. </a:t>
            </a:r>
          </a:p>
        </p:txBody>
      </p:sp>
      <p:pic>
        <p:nvPicPr>
          <p:cNvPr id="12" name="Picture 2">
            <a:extLst>
              <a:ext uri="{FF2B5EF4-FFF2-40B4-BE49-F238E27FC236}">
                <a16:creationId xmlns:a16="http://schemas.microsoft.com/office/drawing/2014/main" id="{EA007A31-C957-493A-84FF-6DC885FF49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66" t="9059" r="49100"/>
          <a:stretch/>
        </p:blipFill>
        <p:spPr bwMode="auto">
          <a:xfrm>
            <a:off x="702841" y="1364532"/>
            <a:ext cx="2319038" cy="404541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17038AFC-EE23-4389-8AB3-C79F71DF8AA4}"/>
              </a:ext>
            </a:extLst>
          </p:cNvPr>
          <p:cNvSpPr txBox="1"/>
          <p:nvPr/>
        </p:nvSpPr>
        <p:spPr>
          <a:xfrm>
            <a:off x="3021879" y="1362678"/>
            <a:ext cx="2751590" cy="1569660"/>
          </a:xfrm>
          <a:prstGeom prst="rect">
            <a:avLst/>
          </a:prstGeom>
          <a:noFill/>
        </p:spPr>
        <p:txBody>
          <a:bodyPr wrap="square" rtlCol="0">
            <a:spAutoFit/>
          </a:bodyPr>
          <a:lstStyle/>
          <a:p>
            <a:pPr algn="just"/>
            <a:r>
              <a:rPr lang="pt-BR" sz="2400" b="1" dirty="0"/>
              <a:t>“O passe recebido com fé irradia-se por todo o organismo.”</a:t>
            </a:r>
            <a:endParaRPr lang="pt-BR" sz="1600" b="1" dirty="0"/>
          </a:p>
        </p:txBody>
      </p:sp>
      <p:sp>
        <p:nvSpPr>
          <p:cNvPr id="14" name="CaixaDeTexto 13">
            <a:extLst>
              <a:ext uri="{FF2B5EF4-FFF2-40B4-BE49-F238E27FC236}">
                <a16:creationId xmlns:a16="http://schemas.microsoft.com/office/drawing/2014/main" id="{E494E63B-FD88-48E2-BFF9-E6E16A1B3DCD}"/>
              </a:ext>
            </a:extLst>
          </p:cNvPr>
          <p:cNvSpPr txBox="1"/>
          <p:nvPr/>
        </p:nvSpPr>
        <p:spPr>
          <a:xfrm>
            <a:off x="8423125" y="1451832"/>
            <a:ext cx="3032197" cy="1200329"/>
          </a:xfrm>
          <a:prstGeom prst="rect">
            <a:avLst/>
          </a:prstGeom>
          <a:noFill/>
        </p:spPr>
        <p:txBody>
          <a:bodyPr wrap="square" rtlCol="0">
            <a:spAutoFit/>
          </a:bodyPr>
          <a:lstStyle/>
          <a:p>
            <a:pPr algn="just"/>
            <a:r>
              <a:rPr lang="pt-BR" sz="2400" b="1" dirty="0"/>
              <a:t>“A criatura descrente torna-se refratária à recepção do passe.”</a:t>
            </a:r>
          </a:p>
        </p:txBody>
      </p:sp>
      <p:sp>
        <p:nvSpPr>
          <p:cNvPr id="10" name="CaixaDeTexto 9">
            <a:extLst>
              <a:ext uri="{FF2B5EF4-FFF2-40B4-BE49-F238E27FC236}">
                <a16:creationId xmlns:a16="http://schemas.microsoft.com/office/drawing/2014/main" id="{CB8D10F9-0B85-4A1B-A972-9EBA65C196A7}"/>
              </a:ext>
            </a:extLst>
          </p:cNvPr>
          <p:cNvSpPr txBox="1"/>
          <p:nvPr/>
        </p:nvSpPr>
        <p:spPr>
          <a:xfrm>
            <a:off x="3103902" y="3092532"/>
            <a:ext cx="2751590" cy="2092881"/>
          </a:xfrm>
          <a:prstGeom prst="rect">
            <a:avLst/>
          </a:prstGeom>
          <a:noFill/>
        </p:spPr>
        <p:txBody>
          <a:bodyPr wrap="square" rtlCol="0">
            <a:spAutoFit/>
          </a:bodyPr>
          <a:lstStyle/>
          <a:p>
            <a:r>
              <a:rPr lang="pt-BR" sz="2800" b="1" dirty="0"/>
              <a:t>Fé + recolhimento + respeito </a:t>
            </a:r>
          </a:p>
          <a:p>
            <a:r>
              <a:rPr lang="pt-BR" sz="2800" b="1" dirty="0"/>
              <a:t>= receptividade. </a:t>
            </a:r>
          </a:p>
          <a:p>
            <a:pPr algn="ctr"/>
            <a:endParaRPr lang="pt-BR" dirty="0"/>
          </a:p>
        </p:txBody>
      </p:sp>
      <p:sp>
        <p:nvSpPr>
          <p:cNvPr id="11" name="CaixaDeTexto 10">
            <a:extLst>
              <a:ext uri="{FF2B5EF4-FFF2-40B4-BE49-F238E27FC236}">
                <a16:creationId xmlns:a16="http://schemas.microsoft.com/office/drawing/2014/main" id="{5CC81060-93C2-4048-AF1F-EB93CAC3DF00}"/>
              </a:ext>
            </a:extLst>
          </p:cNvPr>
          <p:cNvSpPr txBox="1"/>
          <p:nvPr/>
        </p:nvSpPr>
        <p:spPr>
          <a:xfrm>
            <a:off x="8516777" y="2984170"/>
            <a:ext cx="2916576" cy="2092881"/>
          </a:xfrm>
          <a:prstGeom prst="rect">
            <a:avLst/>
          </a:prstGeom>
          <a:noFill/>
        </p:spPr>
        <p:txBody>
          <a:bodyPr wrap="square" rtlCol="0">
            <a:spAutoFit/>
          </a:bodyPr>
          <a:lstStyle/>
          <a:p>
            <a:r>
              <a:rPr lang="pt-BR" sz="2800" b="1" dirty="0"/>
              <a:t>Ironia + descrença + dureza de coração = refratariedade.</a:t>
            </a:r>
          </a:p>
          <a:p>
            <a:pPr algn="ctr"/>
            <a:endParaRPr lang="pt-BR" dirty="0"/>
          </a:p>
        </p:txBody>
      </p:sp>
    </p:spTree>
    <p:extLst>
      <p:ext uri="{BB962C8B-B14F-4D97-AF65-F5344CB8AC3E}">
        <p14:creationId xmlns:p14="http://schemas.microsoft.com/office/powerpoint/2010/main" val="361708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0" grpId="0"/>
      <p:bldP spid="11" grpId="0"/>
    </p:bld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98593</TotalTime>
  <Words>1551</Words>
  <Application>Microsoft Office PowerPoint</Application>
  <PresentationFormat>Widescreen</PresentationFormat>
  <Paragraphs>115</Paragraphs>
  <Slides>24</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24</vt:i4>
      </vt:variant>
    </vt:vector>
  </HeadingPairs>
  <TitlesOfParts>
    <vt:vector size="32" baseType="lpstr">
      <vt:lpstr>Arial</vt:lpstr>
      <vt:lpstr>Calibri</vt:lpstr>
      <vt:lpstr>Calibri Light</vt:lpstr>
      <vt:lpstr>Google Sans</vt:lpstr>
      <vt:lpstr>Roboto</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VIGILÂNCIA</dc:title>
  <dc:creator>Eder</dc:creator>
  <cp:lastModifiedBy>edermagalhaesclaudio@gmail.com</cp:lastModifiedBy>
  <cp:revision>332</cp:revision>
  <dcterms:created xsi:type="dcterms:W3CDTF">2024-05-17T02:28:52Z</dcterms:created>
  <dcterms:modified xsi:type="dcterms:W3CDTF">2026-07-21T14:20:44Z</dcterms:modified>
</cp:coreProperties>
</file>