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402" r:id="rId2"/>
    <p:sldId id="438" r:id="rId3"/>
    <p:sldId id="410" r:id="rId4"/>
    <p:sldId id="440" r:id="rId5"/>
    <p:sldId id="439" r:id="rId6"/>
    <p:sldId id="441" r:id="rId7"/>
    <p:sldId id="442" r:id="rId8"/>
    <p:sldId id="443" r:id="rId9"/>
    <p:sldId id="446" r:id="rId10"/>
    <p:sldId id="471" r:id="rId11"/>
    <p:sldId id="434" r:id="rId12"/>
    <p:sldId id="447" r:id="rId13"/>
    <p:sldId id="448" r:id="rId14"/>
    <p:sldId id="449" r:id="rId15"/>
    <p:sldId id="450" r:id="rId16"/>
    <p:sldId id="451" r:id="rId17"/>
    <p:sldId id="452" r:id="rId18"/>
    <p:sldId id="453" r:id="rId19"/>
    <p:sldId id="455" r:id="rId20"/>
    <p:sldId id="456" r:id="rId21"/>
    <p:sldId id="457" r:id="rId22"/>
    <p:sldId id="458" r:id="rId23"/>
    <p:sldId id="459" r:id="rId24"/>
    <p:sldId id="460" r:id="rId25"/>
    <p:sldId id="461" r:id="rId26"/>
    <p:sldId id="462" r:id="rId27"/>
    <p:sldId id="463" r:id="rId28"/>
    <p:sldId id="465" r:id="rId29"/>
    <p:sldId id="466" r:id="rId30"/>
    <p:sldId id="467" r:id="rId31"/>
    <p:sldId id="468" r:id="rId32"/>
    <p:sldId id="469" r:id="rId33"/>
    <p:sldId id="470" r:id="rId34"/>
    <p:sldId id="400" r:id="rId3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72B7"/>
    <a:srgbClr val="1F6602"/>
    <a:srgbClr val="62FB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57" d="100"/>
          <a:sy n="57" d="100"/>
        </p:scale>
        <p:origin x="67" y="136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181822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30859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44965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59129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90702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6" name="Espaço Reservado para Rodapé 5"/>
          <p:cNvSpPr>
            <a:spLocks noGrp="1"/>
          </p:cNvSpPr>
          <p:nvPr>
            <p:ph type="ftr" sz="quarter" idx="11"/>
          </p:nvPr>
        </p:nvSpPr>
        <p:spPr/>
        <p:txBody>
          <a:bodyPr/>
          <a:lstStyle/>
          <a:p>
            <a:endParaRPr lang="en-US" dirty="0"/>
          </a:p>
        </p:txBody>
      </p:sp>
      <p:sp>
        <p:nvSpPr>
          <p:cNvPr id="7" name="Espaço Reservado para Número de Slide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76775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8" name="Espaço Reservado para Rodapé 7"/>
          <p:cNvSpPr>
            <a:spLocks noGrp="1"/>
          </p:cNvSpPr>
          <p:nvPr>
            <p:ph type="ftr" sz="quarter" idx="11"/>
          </p:nvPr>
        </p:nvSpPr>
        <p:spPr/>
        <p:txBody>
          <a:bodyPr/>
          <a:lstStyle/>
          <a:p>
            <a:endParaRPr lang="en-US" dirty="0"/>
          </a:p>
        </p:txBody>
      </p:sp>
      <p:sp>
        <p:nvSpPr>
          <p:cNvPr id="9" name="Espaço Reservado para Número de Slide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769898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4" name="Espaço Reservado para Rodapé 3"/>
          <p:cNvSpPr>
            <a:spLocks noGrp="1"/>
          </p:cNvSpPr>
          <p:nvPr>
            <p:ph type="ftr" sz="quarter" idx="11"/>
          </p:nvPr>
        </p:nvSpPr>
        <p:spPr/>
        <p:txBody>
          <a:bodyPr/>
          <a:lstStyle/>
          <a:p>
            <a:endParaRPr lang="en-US" dirty="0"/>
          </a:p>
        </p:txBody>
      </p:sp>
      <p:sp>
        <p:nvSpPr>
          <p:cNvPr id="5" name="Espaço Reservado para Número de Slide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247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3" name="Espaço Reservado para Rodapé 2"/>
          <p:cNvSpPr>
            <a:spLocks noGrp="1"/>
          </p:cNvSpPr>
          <p:nvPr>
            <p:ph type="ftr" sz="quarter" idx="11"/>
          </p:nvPr>
        </p:nvSpPr>
        <p:spPr/>
        <p:txBody>
          <a:bodyPr/>
          <a:lstStyle/>
          <a:p>
            <a:endParaRPr lang="en-US" dirty="0"/>
          </a:p>
        </p:txBody>
      </p:sp>
      <p:sp>
        <p:nvSpPr>
          <p:cNvPr id="4" name="Espaço Reservado para Número de Slide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03649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6" name="Espaço Reservado para Rodapé 5"/>
          <p:cNvSpPr>
            <a:spLocks noGrp="1"/>
          </p:cNvSpPr>
          <p:nvPr>
            <p:ph type="ftr" sz="quarter" idx="11"/>
          </p:nvPr>
        </p:nvSpPr>
        <p:spPr/>
        <p:txBody>
          <a:bodyPr/>
          <a:lstStyle/>
          <a:p>
            <a:endParaRPr lang="en-US" dirty="0"/>
          </a:p>
        </p:txBody>
      </p:sp>
      <p:sp>
        <p:nvSpPr>
          <p:cNvPr id="7" name="Espaço Reservado para Número de Slide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23454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6" name="Espaço Reservado para Rodapé 5"/>
          <p:cNvSpPr>
            <a:spLocks noGrp="1"/>
          </p:cNvSpPr>
          <p:nvPr>
            <p:ph type="ftr" sz="quarter" idx="11"/>
          </p:nvPr>
        </p:nvSpPr>
        <p:spPr/>
        <p:txBody>
          <a:bodyPr/>
          <a:lstStyle/>
          <a:p>
            <a:endParaRPr lang="en-US" dirty="0"/>
          </a:p>
        </p:txBody>
      </p:sp>
      <p:sp>
        <p:nvSpPr>
          <p:cNvPr id="7" name="Espaço Reservado para Número de Slide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53167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alpha val="20000"/>
          </a:schemeClr>
        </a:solid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7/21/2026</a:t>
            </a:fld>
            <a:endParaRPr lang="en-US" dirty="0"/>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138701099"/>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DC80052C-01DA-20E7-6105-124ADF12B27F}"/>
              </a:ext>
            </a:extLst>
          </p:cNvPr>
          <p:cNvSpPr txBox="1"/>
          <p:nvPr/>
        </p:nvSpPr>
        <p:spPr>
          <a:xfrm>
            <a:off x="493593" y="507751"/>
            <a:ext cx="11204813" cy="5371342"/>
          </a:xfrm>
          <a:prstGeom prst="rect">
            <a:avLst/>
          </a:prstGeom>
          <a:noFill/>
        </p:spPr>
        <p:txBody>
          <a:bodyPr wrap="square" rtlCol="0">
            <a:spAutoFit/>
          </a:bodyPr>
          <a:lstStyle/>
          <a:p>
            <a:pPr algn="ctr">
              <a:lnSpc>
                <a:spcPct val="150000"/>
              </a:lnSpc>
            </a:pPr>
            <a:r>
              <a:rPr lang="pt-BR" sz="3200" b="1" dirty="0"/>
              <a:t>Prezado(a) expositor(a),</a:t>
            </a:r>
          </a:p>
          <a:p>
            <a:pPr algn="just">
              <a:lnSpc>
                <a:spcPct val="150000"/>
              </a:lnSpc>
            </a:pPr>
            <a:r>
              <a:rPr lang="pt-BR" sz="2400" dirty="0"/>
              <a:t>Este material é um apoio ao seu trabalho na divulgação da Doutrina Espírita. Recomendamos que cada tema seja aprofundado por meio do estudo das Obras Básicas da Codificação Espírita. As obras de Francisco Cândido Xavier, sob a orientação do espírito Emmanuel, oferecem valioso complemento para reflexão e enriquecimento doutrinário. Desejamos a você um estudo proveitoso e uma palestra edificante. Se este conteúdo contribuir para o fortalecimento do seu trabalho, seu propósito estará plenamente alcançado.</a:t>
            </a:r>
          </a:p>
          <a:p>
            <a:pPr algn="ctr">
              <a:lnSpc>
                <a:spcPct val="150000"/>
              </a:lnSpc>
            </a:pPr>
            <a:r>
              <a:rPr lang="pt-BR" sz="3200" b="1" dirty="0"/>
              <a:t>Com estima fraterna “Espiritismo Para Você.”</a:t>
            </a:r>
            <a:endParaRPr lang="pt-BR" sz="3200" dirty="0"/>
          </a:p>
        </p:txBody>
      </p:sp>
    </p:spTree>
    <p:extLst>
      <p:ext uri="{BB962C8B-B14F-4D97-AF65-F5344CB8AC3E}">
        <p14:creationId xmlns:p14="http://schemas.microsoft.com/office/powerpoint/2010/main" val="880853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20504" y="1369632"/>
            <a:ext cx="11099409" cy="4448013"/>
          </a:xfrm>
          <a:prstGeom prst="rect">
            <a:avLst/>
          </a:prstGeom>
        </p:spPr>
        <p:txBody>
          <a:bodyPr wrap="square">
            <a:spAutoFit/>
          </a:bodyPr>
          <a:lstStyle/>
          <a:p>
            <a:pPr algn="just">
              <a:lnSpc>
                <a:spcPct val="150000"/>
              </a:lnSpc>
            </a:pPr>
            <a:r>
              <a:rPr lang="pt-BR" sz="3200" dirty="0"/>
              <a:t>A Prece de Ismália é uma oração do livro </a:t>
            </a:r>
            <a:r>
              <a:rPr lang="pt-BR" sz="3200" b="1" dirty="0"/>
              <a:t>"Os Mensageiros"</a:t>
            </a:r>
            <a:r>
              <a:rPr lang="pt-BR" sz="3200" dirty="0"/>
              <a:t>, de André Luiz (psicografado por Chico Xavier) capítulo 24. </a:t>
            </a:r>
            <a:r>
              <a:rPr lang="pt-BR" sz="3200" dirty="0" err="1"/>
              <a:t>Ismália</a:t>
            </a:r>
            <a:r>
              <a:rPr lang="pt-BR" sz="3200" dirty="0"/>
              <a:t>  pede a Deus que desperte os espíritos que estão em sofrimento, anestesiados pela negação espiritual, e que interceda por todos os que se afastaram do bem, com a intenção de levar a eles a luz e o amor.</a:t>
            </a:r>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Tree>
    <p:extLst>
      <p:ext uri="{BB962C8B-B14F-4D97-AF65-F5344CB8AC3E}">
        <p14:creationId xmlns:p14="http://schemas.microsoft.com/office/powerpoint/2010/main" val="3299171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773723" y="938406"/>
            <a:ext cx="10916529" cy="4185889"/>
          </a:xfrm>
          <a:prstGeom prst="rect">
            <a:avLst/>
          </a:prstGeom>
        </p:spPr>
        <p:txBody>
          <a:bodyPr wrap="square">
            <a:spAutoFit/>
          </a:bodyPr>
          <a:lstStyle/>
          <a:p>
            <a:pPr algn="just">
              <a:lnSpc>
                <a:spcPct val="150000"/>
              </a:lnSpc>
            </a:pPr>
            <a:r>
              <a:rPr lang="pt-BR" sz="3000" dirty="0">
                <a:solidFill>
                  <a:srgbClr val="000000"/>
                </a:solidFill>
                <a:latin typeface="Hind Vadodara"/>
              </a:rPr>
              <a:t>“</a:t>
            </a:r>
            <a:r>
              <a:rPr lang="pt-BR" sz="3000" dirty="0" err="1">
                <a:solidFill>
                  <a:srgbClr val="000000"/>
                </a:solidFill>
                <a:latin typeface="Hind Vadodara"/>
              </a:rPr>
              <a:t>Ismália</a:t>
            </a:r>
            <a:r>
              <a:rPr lang="pt-BR" sz="3000" dirty="0">
                <a:solidFill>
                  <a:srgbClr val="000000"/>
                </a:solidFill>
                <a:latin typeface="Hind Vadodara"/>
              </a:rPr>
              <a:t>, então, num gesto de indefinível delicadeza, começou a orar, acompanhada por todos nós, em silêncio, salientando-se, porém, que lhe seguíamos a rogativa, frase por frase, atendendo a recomendações do nosso orientador, que aconselhou repetir, em pensamento, cada expressão, a fim de imprimir o máximo ritmo e harmonia ao verbo, ao som e à ideia, numa só vibração.”</a:t>
            </a:r>
            <a:endParaRPr lang="pt-BR" sz="30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773723" y="5985433"/>
            <a:ext cx="10677379" cy="492443"/>
          </a:xfrm>
          <a:prstGeom prst="rect">
            <a:avLst/>
          </a:prstGeom>
          <a:noFill/>
        </p:spPr>
        <p:txBody>
          <a:bodyPr wrap="square" rtlCol="0">
            <a:spAutoFit/>
          </a:bodyPr>
          <a:lstStyle/>
          <a:p>
            <a:pPr algn="just"/>
            <a:r>
              <a:rPr lang="pt-BR" sz="2600" b="1" dirty="0"/>
              <a:t>Observação </a:t>
            </a:r>
            <a:r>
              <a:rPr lang="pt-BR" sz="2600" dirty="0"/>
              <a:t>de André Luiz / Chico Xavier, livro: Os Mensageiros, capítulo 24.</a:t>
            </a:r>
          </a:p>
        </p:txBody>
      </p:sp>
    </p:spTree>
    <p:extLst>
      <p:ext uri="{BB962C8B-B14F-4D97-AF65-F5344CB8AC3E}">
        <p14:creationId xmlns:p14="http://schemas.microsoft.com/office/powerpoint/2010/main" val="357863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61182" y="1205692"/>
            <a:ext cx="11099409" cy="4175759"/>
          </a:xfrm>
          <a:prstGeom prst="rect">
            <a:avLst/>
          </a:prstGeom>
        </p:spPr>
        <p:txBody>
          <a:bodyPr wrap="square">
            <a:spAutoFit/>
          </a:bodyPr>
          <a:lstStyle/>
          <a:p>
            <a:pPr algn="just">
              <a:lnSpc>
                <a:spcPct val="150000"/>
              </a:lnSpc>
            </a:pPr>
            <a:r>
              <a:rPr lang="pt-BR" sz="3000" dirty="0"/>
              <a:t>“Senhor! — Começou Ismália, comovidamente, — dignai-vos assistir os nossos humildes tutelados, enviando-nos a luz de vossas bênçãos santificantes. Aqui estamos, prontos para executar vossa vontade, sinceramente dispostos a secundar vossos altos desígnios. Conosco, Pai, reúnem-se os irmãos que ainda dormem, anestesiados pela negação espiritual a que se entregaram no mundo...” </a:t>
            </a:r>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970672" y="5985433"/>
            <a:ext cx="10480430" cy="584775"/>
          </a:xfrm>
          <a:prstGeom prst="rect">
            <a:avLst/>
          </a:prstGeom>
          <a:noFill/>
        </p:spPr>
        <p:txBody>
          <a:bodyPr wrap="square" rtlCol="0">
            <a:spAutoFit/>
          </a:bodyPr>
          <a:lstStyle/>
          <a:p>
            <a:r>
              <a:rPr lang="pt-BR" sz="3200" b="1" dirty="0"/>
              <a:t>André Luiz / Chico Xavier, livro: Os Mensageiros, capítulo 24.</a:t>
            </a:r>
          </a:p>
        </p:txBody>
      </p:sp>
    </p:spTree>
    <p:extLst>
      <p:ext uri="{BB962C8B-B14F-4D97-AF65-F5344CB8AC3E}">
        <p14:creationId xmlns:p14="http://schemas.microsoft.com/office/powerpoint/2010/main" val="3093227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61182" y="1205692"/>
            <a:ext cx="11099409" cy="4478149"/>
          </a:xfrm>
          <a:prstGeom prst="rect">
            <a:avLst/>
          </a:prstGeom>
        </p:spPr>
        <p:txBody>
          <a:bodyPr wrap="square">
            <a:spAutoFit/>
          </a:bodyPr>
          <a:lstStyle/>
          <a:p>
            <a:pPr algn="just">
              <a:lnSpc>
                <a:spcPct val="150000"/>
              </a:lnSpc>
            </a:pPr>
            <a:r>
              <a:rPr lang="pt-BR" sz="3000" dirty="0"/>
              <a:t>“Despertai-os, Senhor, se é de vossos desígnios sábios e misericordiosos, despertai-os do sono doloroso e infeliz. </a:t>
            </a:r>
            <a:r>
              <a:rPr lang="pt-BR" sz="3200" dirty="0"/>
              <a:t>Acordai-os para a responsabilidade, para a noção dos deveres justos!… Magnânimo Rei, apiedai-vos de vossos súditos sofredores; Criador compassivo, levantai as vossas criaturas caídas; Pai Justo, desculpai vossos filhos desventurados!”</a:t>
            </a:r>
            <a:endParaRPr lang="pt-BR" sz="30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970672" y="5985433"/>
            <a:ext cx="10480430" cy="584775"/>
          </a:xfrm>
          <a:prstGeom prst="rect">
            <a:avLst/>
          </a:prstGeom>
          <a:noFill/>
        </p:spPr>
        <p:txBody>
          <a:bodyPr wrap="square" rtlCol="0">
            <a:spAutoFit/>
          </a:bodyPr>
          <a:lstStyle/>
          <a:p>
            <a:r>
              <a:rPr lang="pt-BR" sz="3200" b="1" dirty="0"/>
              <a:t>André Luiz / Chico Xavier, livro: Os Mensageiros, capítulo 24.</a:t>
            </a:r>
          </a:p>
        </p:txBody>
      </p:sp>
    </p:spTree>
    <p:extLst>
      <p:ext uri="{BB962C8B-B14F-4D97-AF65-F5344CB8AC3E}">
        <p14:creationId xmlns:p14="http://schemas.microsoft.com/office/powerpoint/2010/main" val="904655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61182" y="1571452"/>
            <a:ext cx="11099409" cy="2970685"/>
          </a:xfrm>
          <a:prstGeom prst="rect">
            <a:avLst/>
          </a:prstGeom>
        </p:spPr>
        <p:txBody>
          <a:bodyPr wrap="square">
            <a:spAutoFit/>
          </a:bodyPr>
          <a:lstStyle/>
          <a:p>
            <a:pPr algn="just">
              <a:lnSpc>
                <a:spcPct val="150000"/>
              </a:lnSpc>
            </a:pPr>
            <a:r>
              <a:rPr lang="pt-BR" sz="3200" dirty="0"/>
              <a:t>“Permiti caia o orvalho do vosso amor infinito sobre o nosso modesto Posto de Socorro!… Seja feita a vossa vontade acima da nossa, mas se é possível, Senhor, deixai que os nossos doentes recebam um raio vivificante do sol de vossa bondade!…” </a:t>
            </a:r>
            <a:endParaRPr lang="pt-BR" sz="44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970672" y="5985433"/>
            <a:ext cx="10480430" cy="584775"/>
          </a:xfrm>
          <a:prstGeom prst="rect">
            <a:avLst/>
          </a:prstGeom>
          <a:noFill/>
        </p:spPr>
        <p:txBody>
          <a:bodyPr wrap="square" rtlCol="0">
            <a:spAutoFit/>
          </a:bodyPr>
          <a:lstStyle/>
          <a:p>
            <a:r>
              <a:rPr lang="pt-BR" sz="3200" b="1" dirty="0"/>
              <a:t>André Luiz / Chico Xavier, livro: Os Mensageiros, capítulo 24.</a:t>
            </a:r>
          </a:p>
        </p:txBody>
      </p:sp>
    </p:spTree>
    <p:extLst>
      <p:ext uri="{BB962C8B-B14F-4D97-AF65-F5344CB8AC3E}">
        <p14:creationId xmlns:p14="http://schemas.microsoft.com/office/powerpoint/2010/main" val="1716083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61180" y="1370663"/>
            <a:ext cx="11099409" cy="4175759"/>
          </a:xfrm>
          <a:prstGeom prst="rect">
            <a:avLst/>
          </a:prstGeom>
        </p:spPr>
        <p:txBody>
          <a:bodyPr wrap="square">
            <a:spAutoFit/>
          </a:bodyPr>
          <a:lstStyle/>
          <a:p>
            <a:pPr algn="just">
              <a:lnSpc>
                <a:spcPct val="150000"/>
              </a:lnSpc>
            </a:pPr>
            <a:r>
              <a:rPr lang="pt-BR" sz="3000" dirty="0"/>
              <a:t>Cada qual parecia, ali, apresentar uma expressão luminosa, gradativa. As senhoras que acompanhavam Ismália estavam quase semelhantes a ela, como se trajassem soberbos costumes radiosos, em que predominava a cor azul. Depois delas, em brilho, vinha a luz de Aniceto, de um lilás surpreendente. Em seguida, tínhamos Alfredo, cuja luz era de um verde suave e sugestivo, sem grande esplendor.</a:t>
            </a:r>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745587" y="6002657"/>
            <a:ext cx="10930597" cy="523220"/>
          </a:xfrm>
          <a:prstGeom prst="rect">
            <a:avLst/>
          </a:prstGeom>
          <a:noFill/>
        </p:spPr>
        <p:txBody>
          <a:bodyPr wrap="square" rtlCol="0">
            <a:spAutoFit/>
          </a:bodyPr>
          <a:lstStyle/>
          <a:p>
            <a:pPr algn="just"/>
            <a:r>
              <a:rPr lang="pt-BR" sz="2800" b="1" dirty="0"/>
              <a:t>Observação</a:t>
            </a:r>
            <a:r>
              <a:rPr lang="pt-BR" sz="2600" b="1" dirty="0"/>
              <a:t> </a:t>
            </a:r>
            <a:r>
              <a:rPr lang="pt-BR" sz="2600" dirty="0"/>
              <a:t>de André Luiz / Chico Xavier, livro: Os Mensageiros, capítulo 24.</a:t>
            </a:r>
          </a:p>
        </p:txBody>
      </p:sp>
    </p:spTree>
    <p:extLst>
      <p:ext uri="{BB962C8B-B14F-4D97-AF65-F5344CB8AC3E}">
        <p14:creationId xmlns:p14="http://schemas.microsoft.com/office/powerpoint/2010/main" val="2800259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61180" y="1370663"/>
            <a:ext cx="11099409" cy="4448013"/>
          </a:xfrm>
          <a:prstGeom prst="rect">
            <a:avLst/>
          </a:prstGeom>
        </p:spPr>
        <p:txBody>
          <a:bodyPr wrap="square">
            <a:spAutoFit/>
          </a:bodyPr>
          <a:lstStyle/>
          <a:p>
            <a:pPr algn="just">
              <a:lnSpc>
                <a:spcPct val="150000"/>
              </a:lnSpc>
            </a:pPr>
            <a:r>
              <a:rPr lang="pt-BR" sz="3200" dirty="0"/>
              <a:t>Depois dele, vinham alguns servidores ostentando na fronte claridades sublimes, expressas em variadas cores, e, logo após, Vicente e eu, mostrávamos fraca luminosidade, a qual, porém, nos enchia de júbilo intenso, considerando que a maioria dos cooperadores em serviço apresentava o corpo obscuro, como acontece na Esfera carnal.</a:t>
            </a:r>
            <a:endParaRPr lang="pt-BR" sz="44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745587" y="6002657"/>
            <a:ext cx="10930597" cy="523220"/>
          </a:xfrm>
          <a:prstGeom prst="rect">
            <a:avLst/>
          </a:prstGeom>
          <a:noFill/>
        </p:spPr>
        <p:txBody>
          <a:bodyPr wrap="square" rtlCol="0">
            <a:spAutoFit/>
          </a:bodyPr>
          <a:lstStyle/>
          <a:p>
            <a:pPr algn="just"/>
            <a:r>
              <a:rPr lang="pt-BR" sz="2800" b="1" dirty="0"/>
              <a:t>Observação</a:t>
            </a:r>
            <a:r>
              <a:rPr lang="pt-BR" sz="2600" b="1" dirty="0"/>
              <a:t> </a:t>
            </a:r>
            <a:r>
              <a:rPr lang="pt-BR" sz="2600" dirty="0"/>
              <a:t>de André Luiz / Chico Xavier, livro: Os Mensageiros, capítulo 24.</a:t>
            </a:r>
          </a:p>
        </p:txBody>
      </p:sp>
    </p:spTree>
    <p:extLst>
      <p:ext uri="{BB962C8B-B14F-4D97-AF65-F5344CB8AC3E}">
        <p14:creationId xmlns:p14="http://schemas.microsoft.com/office/powerpoint/2010/main" val="2305501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61180" y="1370663"/>
            <a:ext cx="11099409" cy="4448013"/>
          </a:xfrm>
          <a:prstGeom prst="rect">
            <a:avLst/>
          </a:prstGeom>
        </p:spPr>
        <p:txBody>
          <a:bodyPr wrap="square">
            <a:spAutoFit/>
          </a:bodyPr>
          <a:lstStyle/>
          <a:p>
            <a:pPr algn="just">
              <a:lnSpc>
                <a:spcPct val="150000"/>
              </a:lnSpc>
            </a:pPr>
            <a:r>
              <a:rPr lang="pt-BR" sz="3200" dirty="0"/>
              <a:t>“Temos, ao nosso lado, Senhor, infortunadas mães que não souberam descobrir o sentido sublime da fé, resvalando, imprudentemente, nos despenhadeiros da indiferença criminosa; pais que não conseguiram ultrapassar a materialidade no curso da existência humana, incapazes de ver a formosa missão que lhes confiastes;...”</a:t>
            </a:r>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745587" y="6002657"/>
            <a:ext cx="10930597" cy="492443"/>
          </a:xfrm>
          <a:prstGeom prst="rect">
            <a:avLst/>
          </a:prstGeom>
          <a:noFill/>
        </p:spPr>
        <p:txBody>
          <a:bodyPr wrap="square" rtlCol="0">
            <a:spAutoFit/>
          </a:bodyPr>
          <a:lstStyle/>
          <a:p>
            <a:pPr algn="ctr"/>
            <a:r>
              <a:rPr lang="pt-BR" sz="2600" dirty="0"/>
              <a:t>André Luiz / Chico Xavier, livro: Os Mensageiros, capítulo 24.</a:t>
            </a:r>
          </a:p>
        </p:txBody>
      </p:sp>
    </p:spTree>
    <p:extLst>
      <p:ext uri="{BB962C8B-B14F-4D97-AF65-F5344CB8AC3E}">
        <p14:creationId xmlns:p14="http://schemas.microsoft.com/office/powerpoint/2010/main" val="4117024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61180" y="1301826"/>
            <a:ext cx="11099409" cy="4448013"/>
          </a:xfrm>
          <a:prstGeom prst="rect">
            <a:avLst/>
          </a:prstGeom>
        </p:spPr>
        <p:txBody>
          <a:bodyPr wrap="square">
            <a:spAutoFit/>
          </a:bodyPr>
          <a:lstStyle/>
          <a:p>
            <a:pPr algn="just">
              <a:lnSpc>
                <a:spcPct val="150000"/>
              </a:lnSpc>
            </a:pPr>
            <a:r>
              <a:rPr lang="pt-BR" sz="3200" dirty="0"/>
              <a:t>“...cônjuges desventurados pela incompreensão de vossas leis augustas e generosas; jovens que se entregaram, de corpo e alma, aos alvitres da ilusão!… Muitos deles, atolaram-se no pantanal do crime, agravando débitos dolorosos! </a:t>
            </a:r>
            <a:r>
              <a:rPr lang="pt-BR" sz="3200" b="1" baseline="30000" dirty="0"/>
              <a:t>13</a:t>
            </a:r>
            <a:r>
              <a:rPr lang="pt-BR" sz="3200" dirty="0"/>
              <a:t> Agora dormem, Pai, à espera de vossos desígnios santos. Sabemos, contudo, Senhor, que este sono não traduz repouso do pensamento…”</a:t>
            </a:r>
            <a:endParaRPr lang="pt-BR" sz="96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745587" y="6002657"/>
            <a:ext cx="10930597" cy="492443"/>
          </a:xfrm>
          <a:prstGeom prst="rect">
            <a:avLst/>
          </a:prstGeom>
          <a:noFill/>
        </p:spPr>
        <p:txBody>
          <a:bodyPr wrap="square" rtlCol="0">
            <a:spAutoFit/>
          </a:bodyPr>
          <a:lstStyle/>
          <a:p>
            <a:pPr algn="just"/>
            <a:r>
              <a:rPr lang="pt-BR" sz="2600" dirty="0"/>
              <a:t>André Luiz / Chico Xavier, livro: Os Mensageiros, capítulo 24.</a:t>
            </a:r>
          </a:p>
        </p:txBody>
      </p:sp>
    </p:spTree>
    <p:extLst>
      <p:ext uri="{BB962C8B-B14F-4D97-AF65-F5344CB8AC3E}">
        <p14:creationId xmlns:p14="http://schemas.microsoft.com/office/powerpoint/2010/main" val="1295977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76775" y="1091705"/>
            <a:ext cx="11099409" cy="4868256"/>
          </a:xfrm>
          <a:prstGeom prst="rect">
            <a:avLst/>
          </a:prstGeom>
        </p:spPr>
        <p:txBody>
          <a:bodyPr wrap="square">
            <a:spAutoFit/>
          </a:bodyPr>
          <a:lstStyle/>
          <a:p>
            <a:pPr algn="just">
              <a:lnSpc>
                <a:spcPct val="150000"/>
              </a:lnSpc>
            </a:pPr>
            <a:r>
              <a:rPr lang="pt-BR" sz="3000" dirty="0"/>
              <a:t>“Quase todos se desviaram da senda reta, pelas sugestões da ignorância que, como aranha gigantesca dos Círculos carnais, tece os fios da miséria, enredando destinos e corações! </a:t>
            </a:r>
            <a:r>
              <a:rPr lang="pt-BR" sz="3000" b="1" baseline="30000" dirty="0"/>
              <a:t>16</a:t>
            </a:r>
            <a:r>
              <a:rPr lang="pt-BR" sz="3000" dirty="0"/>
              <a:t> Deprecando vossa misericórdia para eles, rogamos, igualmente para nós, a verdadeira noção da fraternidade universal! Ensinai-nos a transpor as fronteiras de separação para que vejamos em cada infeliz o irmão necessitado do nosso entendimento!”</a:t>
            </a:r>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745587" y="6002657"/>
            <a:ext cx="10930597" cy="492443"/>
          </a:xfrm>
          <a:prstGeom prst="rect">
            <a:avLst/>
          </a:prstGeom>
          <a:noFill/>
        </p:spPr>
        <p:txBody>
          <a:bodyPr wrap="square" rtlCol="0">
            <a:spAutoFit/>
          </a:bodyPr>
          <a:lstStyle/>
          <a:p>
            <a:pPr algn="ctr"/>
            <a:r>
              <a:rPr lang="pt-BR" sz="2600" dirty="0"/>
              <a:t>André Luiz / Chico Xavier, livro: Os Mensageiros, capítulo 24.</a:t>
            </a:r>
          </a:p>
        </p:txBody>
      </p:sp>
    </p:spTree>
    <p:extLst>
      <p:ext uri="{BB962C8B-B14F-4D97-AF65-F5344CB8AC3E}">
        <p14:creationId xmlns:p14="http://schemas.microsoft.com/office/powerpoint/2010/main" val="1857149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727" y="1771893"/>
            <a:ext cx="10515600" cy="2814174"/>
          </a:xfrm>
        </p:spPr>
        <p:txBody>
          <a:bodyPr>
            <a:noAutofit/>
          </a:bodyPr>
          <a:lstStyle/>
          <a:p>
            <a:pPr algn="ctr"/>
            <a:r>
              <a:rPr lang="pt-BR" sz="5400" b="1" dirty="0">
                <a:latin typeface="+mn-lt"/>
              </a:rPr>
              <a:t>A PRECE</a:t>
            </a:r>
            <a:br>
              <a:rPr lang="pt-BR" sz="5400" b="1" dirty="0">
                <a:latin typeface="+mn-lt"/>
              </a:rPr>
            </a:br>
            <a:br>
              <a:rPr lang="pt-BR" sz="5400" b="1" dirty="0">
                <a:latin typeface="+mn-lt"/>
              </a:rPr>
            </a:br>
            <a:r>
              <a:rPr lang="pt-BR" sz="5400" b="1" dirty="0">
                <a:latin typeface="+mn-lt"/>
              </a:rPr>
              <a:t>DIÁLOGO DA ALMA COM DEUS</a:t>
            </a:r>
            <a:endParaRPr sz="5400" b="1" dirty="0">
              <a:latin typeface="+mn-lt"/>
            </a:endParaRPr>
          </a:p>
        </p:txBody>
      </p:sp>
    </p:spTree>
    <p:extLst>
      <p:ext uri="{BB962C8B-B14F-4D97-AF65-F5344CB8AC3E}">
        <p14:creationId xmlns:p14="http://schemas.microsoft.com/office/powerpoint/2010/main" val="79222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76775" y="1707257"/>
            <a:ext cx="11099409" cy="3709349"/>
          </a:xfrm>
          <a:prstGeom prst="rect">
            <a:avLst/>
          </a:prstGeom>
        </p:spPr>
        <p:txBody>
          <a:bodyPr wrap="square">
            <a:spAutoFit/>
          </a:bodyPr>
          <a:lstStyle/>
          <a:p>
            <a:pPr algn="just">
              <a:lnSpc>
                <a:spcPct val="150000"/>
              </a:lnSpc>
            </a:pPr>
            <a:r>
              <a:rPr lang="pt-BR" sz="3200" dirty="0"/>
              <a:t>“Ajudai-nos a compreensão, a fim de que venhamos a perder todo impulso de acusação nas estradas da vida! Ensinai-nos a amar como Jesus nos amou! </a:t>
            </a:r>
            <a:r>
              <a:rPr lang="pt-BR" sz="3200" b="1" baseline="30000" dirty="0"/>
              <a:t>18</a:t>
            </a:r>
            <a:r>
              <a:rPr lang="pt-BR" sz="3200" dirty="0"/>
              <a:t> Também nós, Senhor, que aqui vos rogamos, fomos leprosos espirituais, cegos do entendimento, paralíticos da vontade, filhos pródigos do vosso amor!…”</a:t>
            </a:r>
            <a:endParaRPr lang="pt-BR" sz="48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1069144" y="6074855"/>
            <a:ext cx="10930597" cy="492443"/>
          </a:xfrm>
          <a:prstGeom prst="rect">
            <a:avLst/>
          </a:prstGeom>
          <a:noFill/>
        </p:spPr>
        <p:txBody>
          <a:bodyPr wrap="square" rtlCol="0">
            <a:spAutoFit/>
          </a:bodyPr>
          <a:lstStyle/>
          <a:p>
            <a:pPr algn="just"/>
            <a:r>
              <a:rPr lang="pt-BR" sz="2600" dirty="0"/>
              <a:t>André Luiz / Chico Xavier, livro: Os Mensageiros, capítulo 24.</a:t>
            </a:r>
          </a:p>
        </p:txBody>
      </p:sp>
    </p:spTree>
    <p:extLst>
      <p:ext uri="{BB962C8B-B14F-4D97-AF65-F5344CB8AC3E}">
        <p14:creationId xmlns:p14="http://schemas.microsoft.com/office/powerpoint/2010/main" val="3680221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76775" y="1447274"/>
            <a:ext cx="11099409" cy="4662815"/>
          </a:xfrm>
          <a:prstGeom prst="rect">
            <a:avLst/>
          </a:prstGeom>
        </p:spPr>
        <p:txBody>
          <a:bodyPr wrap="square">
            <a:spAutoFit/>
          </a:bodyPr>
          <a:lstStyle/>
          <a:p>
            <a:pPr algn="just">
              <a:lnSpc>
                <a:spcPct val="150000"/>
              </a:lnSpc>
            </a:pPr>
            <a:r>
              <a:rPr lang="pt-BR" sz="3600" dirty="0"/>
              <a:t>“Também nós já dormimos, em tempos idos, nos Postos de Socorro da vossa misericórdia!…  </a:t>
            </a:r>
            <a:r>
              <a:rPr lang="pt-BR" sz="3600" b="1" baseline="30000" dirty="0"/>
              <a:t>19</a:t>
            </a:r>
            <a:r>
              <a:rPr lang="pt-BR" sz="3600" dirty="0"/>
              <a:t> Somos simples devedores, ansiosos de resgatar imensos débitos! Sabemos que vossa bondade nunca falha e esperamos confiantes a bênção de vida e luz!…” </a:t>
            </a:r>
            <a:r>
              <a:rPr lang="pt-BR" sz="5400" dirty="0"/>
              <a:t> </a:t>
            </a:r>
            <a:endParaRPr lang="pt-BR" sz="72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1069144" y="6074855"/>
            <a:ext cx="10930597" cy="492443"/>
          </a:xfrm>
          <a:prstGeom prst="rect">
            <a:avLst/>
          </a:prstGeom>
          <a:noFill/>
        </p:spPr>
        <p:txBody>
          <a:bodyPr wrap="square" rtlCol="0">
            <a:spAutoFit/>
          </a:bodyPr>
          <a:lstStyle/>
          <a:p>
            <a:pPr algn="just"/>
            <a:r>
              <a:rPr lang="pt-BR" sz="2600" dirty="0"/>
              <a:t>André Luiz / Chico Xavier, livro: Os Mensageiros, capítulo 24.</a:t>
            </a:r>
          </a:p>
        </p:txBody>
      </p:sp>
    </p:spTree>
    <p:extLst>
      <p:ext uri="{BB962C8B-B14F-4D97-AF65-F5344CB8AC3E}">
        <p14:creationId xmlns:p14="http://schemas.microsoft.com/office/powerpoint/2010/main" val="3340435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76775" y="1287014"/>
            <a:ext cx="11099409" cy="4549835"/>
          </a:xfrm>
          <a:prstGeom prst="rect">
            <a:avLst/>
          </a:prstGeom>
        </p:spPr>
        <p:txBody>
          <a:bodyPr wrap="square">
            <a:spAutoFit/>
          </a:bodyPr>
          <a:lstStyle/>
          <a:p>
            <a:pPr algn="just">
              <a:lnSpc>
                <a:spcPct val="150000"/>
              </a:lnSpc>
            </a:pPr>
            <a:r>
              <a:rPr lang="pt-BR" sz="2800" dirty="0"/>
              <a:t>Fizera Ismália nova pausa, agora mais longa. Enxuguei os olhos umedecidos de pranto. Suave calor, todavia, apossava-se-me da alma. E tão intensa era essa nova sensação de conforto, que interrompi a concentração em mim mesmo, a fim de olhar em torno. </a:t>
            </a:r>
            <a:r>
              <a:rPr lang="pt-BR" sz="2800" b="1" baseline="30000" dirty="0"/>
              <a:t>21</a:t>
            </a:r>
            <a:r>
              <a:rPr lang="pt-BR" sz="2800" dirty="0"/>
              <a:t> Fixando instintivamente o alto, enxerguei, maravilhado, grande quantidade de flocos esbranquiçados, de tamanhos variadíssimos, a caírem copiosamente sobre nós que orávamos, exceto sobre os que dormiam.</a:t>
            </a:r>
            <a:endParaRPr lang="pt-BR" sz="166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1069144" y="6074855"/>
            <a:ext cx="10930597" cy="492443"/>
          </a:xfrm>
          <a:prstGeom prst="rect">
            <a:avLst/>
          </a:prstGeom>
          <a:noFill/>
        </p:spPr>
        <p:txBody>
          <a:bodyPr wrap="square" rtlCol="0">
            <a:spAutoFit/>
          </a:bodyPr>
          <a:lstStyle/>
          <a:p>
            <a:pPr algn="just"/>
            <a:r>
              <a:rPr lang="pt-BR" sz="2600" b="1" dirty="0"/>
              <a:t>Observação</a:t>
            </a:r>
            <a:r>
              <a:rPr lang="pt-BR" sz="2600" dirty="0"/>
              <a:t> André Luiz / Chico Xavier, livro: Os Mensageiros, capítulo 24.</a:t>
            </a:r>
          </a:p>
        </p:txBody>
      </p:sp>
    </p:spTree>
    <p:extLst>
      <p:ext uri="{BB962C8B-B14F-4D97-AF65-F5344CB8AC3E}">
        <p14:creationId xmlns:p14="http://schemas.microsoft.com/office/powerpoint/2010/main" val="797245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76775" y="1287014"/>
            <a:ext cx="11099409" cy="4549835"/>
          </a:xfrm>
          <a:prstGeom prst="rect">
            <a:avLst/>
          </a:prstGeom>
        </p:spPr>
        <p:txBody>
          <a:bodyPr wrap="square">
            <a:spAutoFit/>
          </a:bodyPr>
          <a:lstStyle/>
          <a:p>
            <a:pPr algn="just">
              <a:lnSpc>
                <a:spcPct val="150000"/>
              </a:lnSpc>
            </a:pPr>
            <a:r>
              <a:rPr lang="pt-BR" sz="2800" dirty="0"/>
              <a:t>Tive a impressão de que eram derramados do céu sobre nossa fronte, caindo com a mesma abundância sobre todos, desde Ismália ao último dos servidores. Não cabia em mim de admiração, quando novo fenômeno me surpreendeu. Os flocos leves desapareciam ao tocar-nos, começando, porém, a sair de nossa fronte e do peito grandes bolhas luminosas, com a coloração da claridade de que estávamos revestidos, elevando-se no ar e atingindo as múmias numerosas.</a:t>
            </a:r>
            <a:endParaRPr lang="pt-BR" sz="287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1069144" y="6074855"/>
            <a:ext cx="10930597" cy="492443"/>
          </a:xfrm>
          <a:prstGeom prst="rect">
            <a:avLst/>
          </a:prstGeom>
          <a:noFill/>
        </p:spPr>
        <p:txBody>
          <a:bodyPr wrap="square" rtlCol="0">
            <a:spAutoFit/>
          </a:bodyPr>
          <a:lstStyle/>
          <a:p>
            <a:pPr algn="just"/>
            <a:r>
              <a:rPr lang="pt-BR" sz="2600" b="1" dirty="0"/>
              <a:t>Observação</a:t>
            </a:r>
            <a:r>
              <a:rPr lang="pt-BR" sz="2600" dirty="0"/>
              <a:t> André Luiz / Chico Xavier, livro: Os Mensageiros, capítulo 24.</a:t>
            </a:r>
          </a:p>
        </p:txBody>
      </p:sp>
    </p:spTree>
    <p:extLst>
      <p:ext uri="{BB962C8B-B14F-4D97-AF65-F5344CB8AC3E}">
        <p14:creationId xmlns:p14="http://schemas.microsoft.com/office/powerpoint/2010/main" val="2589238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90842" y="2076589"/>
            <a:ext cx="11099409" cy="2970685"/>
          </a:xfrm>
          <a:prstGeom prst="rect">
            <a:avLst/>
          </a:prstGeom>
        </p:spPr>
        <p:txBody>
          <a:bodyPr wrap="square">
            <a:spAutoFit/>
          </a:bodyPr>
          <a:lstStyle/>
          <a:p>
            <a:pPr algn="just">
              <a:lnSpc>
                <a:spcPct val="150000"/>
              </a:lnSpc>
            </a:pPr>
            <a:r>
              <a:rPr lang="pt-BR" sz="3200" dirty="0"/>
              <a:t>Ainda aí, reparava o problema da gradação espiritual. As luzes emitidas por Ismália eram mais brilhantes, intensas e rápidas, alcançando muitos enfermos de uma só vez. Em seguida, vinham as fornecidas pelas senhoras do seu círculo pessoal.</a:t>
            </a:r>
            <a:endParaRPr lang="pt-BR" sz="595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1069144" y="6074855"/>
            <a:ext cx="10930597" cy="492443"/>
          </a:xfrm>
          <a:prstGeom prst="rect">
            <a:avLst/>
          </a:prstGeom>
          <a:noFill/>
        </p:spPr>
        <p:txBody>
          <a:bodyPr wrap="square" rtlCol="0">
            <a:spAutoFit/>
          </a:bodyPr>
          <a:lstStyle/>
          <a:p>
            <a:pPr algn="just"/>
            <a:r>
              <a:rPr lang="pt-BR" sz="2600" b="1" dirty="0"/>
              <a:t>Observação</a:t>
            </a:r>
            <a:r>
              <a:rPr lang="pt-BR" sz="2600" dirty="0"/>
              <a:t> André Luiz / Chico Xavier, livro: Os Mensageiros, capítulo 24.</a:t>
            </a:r>
          </a:p>
        </p:txBody>
      </p:sp>
    </p:spTree>
    <p:extLst>
      <p:ext uri="{BB962C8B-B14F-4D97-AF65-F5344CB8AC3E}">
        <p14:creationId xmlns:p14="http://schemas.microsoft.com/office/powerpoint/2010/main" val="769883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62707" y="1707257"/>
            <a:ext cx="11099409" cy="3709349"/>
          </a:xfrm>
          <a:prstGeom prst="rect">
            <a:avLst/>
          </a:prstGeom>
        </p:spPr>
        <p:txBody>
          <a:bodyPr wrap="square">
            <a:spAutoFit/>
          </a:bodyPr>
          <a:lstStyle/>
          <a:p>
            <a:pPr algn="just">
              <a:lnSpc>
                <a:spcPct val="150000"/>
              </a:lnSpc>
            </a:pPr>
            <a:r>
              <a:rPr lang="pt-BR" sz="3200" dirty="0"/>
              <a:t>Depois, tínhamos as de Aniceto, de Alfredo e dos demais. Os servos de corpo obscuro emitiam vibrações fracas, mas visivelmente luminosas. Cada qual, naquele instante de contato com o Plano superior, revelava o valor próprio na cooperação que podia prestar.</a:t>
            </a:r>
            <a:endParaRPr lang="pt-BR" sz="1234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1069144" y="6074855"/>
            <a:ext cx="10930597" cy="492443"/>
          </a:xfrm>
          <a:prstGeom prst="rect">
            <a:avLst/>
          </a:prstGeom>
          <a:noFill/>
        </p:spPr>
        <p:txBody>
          <a:bodyPr wrap="square" rtlCol="0">
            <a:spAutoFit/>
          </a:bodyPr>
          <a:lstStyle/>
          <a:p>
            <a:pPr algn="just"/>
            <a:r>
              <a:rPr lang="pt-BR" sz="2600" b="1" dirty="0"/>
              <a:t>Observação</a:t>
            </a:r>
            <a:r>
              <a:rPr lang="pt-BR" sz="2600" dirty="0"/>
              <a:t> André Luiz / Chico Xavier, livro: Os Mensageiros, capítulo 24.</a:t>
            </a:r>
          </a:p>
        </p:txBody>
      </p:sp>
    </p:spTree>
    <p:extLst>
      <p:ext uri="{BB962C8B-B14F-4D97-AF65-F5344CB8AC3E}">
        <p14:creationId xmlns:p14="http://schemas.microsoft.com/office/powerpoint/2010/main" val="3891482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62707" y="1707257"/>
            <a:ext cx="11099409" cy="3709349"/>
          </a:xfrm>
          <a:prstGeom prst="rect">
            <a:avLst/>
          </a:prstGeom>
        </p:spPr>
        <p:txBody>
          <a:bodyPr wrap="square">
            <a:spAutoFit/>
          </a:bodyPr>
          <a:lstStyle/>
          <a:p>
            <a:pPr algn="just">
              <a:lnSpc>
                <a:spcPct val="150000"/>
              </a:lnSpc>
            </a:pPr>
            <a:r>
              <a:rPr lang="pt-BR" sz="3200" dirty="0"/>
              <a:t>Observando-me o assombro, Aniceto falou-me aos ouvidos:</a:t>
            </a:r>
          </a:p>
          <a:p>
            <a:pPr algn="just">
              <a:lnSpc>
                <a:spcPct val="150000"/>
              </a:lnSpc>
            </a:pPr>
            <a:r>
              <a:rPr lang="pt-BR" sz="3200" dirty="0"/>
              <a:t>— Na prece encontramos a produção avançada de elementos-força. Eles chegam da Providência em quantidade igual para todos os que se deem ao trabalho divino da intercessão, mas cada Espírito tem uma capacidade diferente para receber.</a:t>
            </a:r>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1069144" y="6074855"/>
            <a:ext cx="10930597" cy="492443"/>
          </a:xfrm>
          <a:prstGeom prst="rect">
            <a:avLst/>
          </a:prstGeom>
          <a:noFill/>
        </p:spPr>
        <p:txBody>
          <a:bodyPr wrap="square" rtlCol="0">
            <a:spAutoFit/>
          </a:bodyPr>
          <a:lstStyle/>
          <a:p>
            <a:pPr algn="just"/>
            <a:r>
              <a:rPr lang="pt-BR" sz="2600" b="1" dirty="0"/>
              <a:t>Observação</a:t>
            </a:r>
            <a:r>
              <a:rPr lang="pt-BR" sz="2600" dirty="0"/>
              <a:t> André Luiz / Chico Xavier, livro: Os Mensageiros, capítulo 24.</a:t>
            </a:r>
          </a:p>
        </p:txBody>
      </p:sp>
    </p:spTree>
    <p:extLst>
      <p:ext uri="{BB962C8B-B14F-4D97-AF65-F5344CB8AC3E}">
        <p14:creationId xmlns:p14="http://schemas.microsoft.com/office/powerpoint/2010/main" val="37540836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20504" y="1369632"/>
            <a:ext cx="11099409" cy="4161460"/>
          </a:xfrm>
          <a:prstGeom prst="rect">
            <a:avLst/>
          </a:prstGeom>
        </p:spPr>
        <p:txBody>
          <a:bodyPr wrap="square">
            <a:spAutoFit/>
          </a:bodyPr>
          <a:lstStyle/>
          <a:p>
            <a:pPr algn="just">
              <a:lnSpc>
                <a:spcPct val="150000"/>
              </a:lnSpc>
            </a:pPr>
            <a:r>
              <a:rPr lang="pt-BR" sz="3600" dirty="0"/>
              <a:t>Essa capacidade é a conquista individual para o mais alto. E como </a:t>
            </a:r>
            <a:r>
              <a:rPr lang="pt-BR" sz="3600" b="1" dirty="0"/>
              <a:t>Deus socorre o homem pelo homem e atende a alma pela alma</a:t>
            </a:r>
            <a:r>
              <a:rPr lang="pt-BR" sz="3600" dirty="0"/>
              <a:t>, cada um de nós somente poderá auxiliar os semelhantes e colaborar com o Senhor, com as qualidades de elevação já conquistadas na vida.</a:t>
            </a:r>
            <a:endParaRPr lang="pt-BR" sz="54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
        <p:nvSpPr>
          <p:cNvPr id="5" name="CaixaDeTexto 4"/>
          <p:cNvSpPr txBox="1"/>
          <p:nvPr/>
        </p:nvSpPr>
        <p:spPr>
          <a:xfrm>
            <a:off x="1069144" y="6074855"/>
            <a:ext cx="10930597" cy="492443"/>
          </a:xfrm>
          <a:prstGeom prst="rect">
            <a:avLst/>
          </a:prstGeom>
          <a:noFill/>
        </p:spPr>
        <p:txBody>
          <a:bodyPr wrap="square" rtlCol="0">
            <a:spAutoFit/>
          </a:bodyPr>
          <a:lstStyle/>
          <a:p>
            <a:pPr algn="just"/>
            <a:r>
              <a:rPr lang="pt-BR" sz="2600" b="1" dirty="0"/>
              <a:t>Observação</a:t>
            </a:r>
            <a:r>
              <a:rPr lang="pt-BR" sz="2600" dirty="0"/>
              <a:t> André Luiz / Chico Xavier, livro: Os Mensageiros, capítulo 24.</a:t>
            </a:r>
          </a:p>
        </p:txBody>
      </p:sp>
    </p:spTree>
    <p:extLst>
      <p:ext uri="{BB962C8B-B14F-4D97-AF65-F5344CB8AC3E}">
        <p14:creationId xmlns:p14="http://schemas.microsoft.com/office/powerpoint/2010/main" val="32926317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46295" y="2243690"/>
            <a:ext cx="11099409" cy="3330464"/>
          </a:xfrm>
          <a:prstGeom prst="rect">
            <a:avLst/>
          </a:prstGeom>
        </p:spPr>
        <p:txBody>
          <a:bodyPr wrap="square">
            <a:spAutoFit/>
          </a:bodyPr>
          <a:lstStyle/>
          <a:p>
            <a:pPr algn="just">
              <a:lnSpc>
                <a:spcPct val="150000"/>
              </a:lnSpc>
            </a:pPr>
            <a:r>
              <a:rPr lang="pt-BR" sz="3600" b="1" dirty="0"/>
              <a:t>Foco na intercessão:</a:t>
            </a:r>
            <a:r>
              <a:rPr lang="pt-BR" sz="3600" dirty="0"/>
              <a:t> A oração não pede por si mesma, mas roga por misericórdia para os que provocam o sofrimento, os que furtam o pão e os que golpeiam e ferem.</a:t>
            </a:r>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Tree>
    <p:extLst>
      <p:ext uri="{BB962C8B-B14F-4D97-AF65-F5344CB8AC3E}">
        <p14:creationId xmlns:p14="http://schemas.microsoft.com/office/powerpoint/2010/main" val="38551130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46295" y="2041984"/>
            <a:ext cx="11099409" cy="3330464"/>
          </a:xfrm>
          <a:prstGeom prst="rect">
            <a:avLst/>
          </a:prstGeom>
        </p:spPr>
        <p:txBody>
          <a:bodyPr wrap="square">
            <a:spAutoFit/>
          </a:bodyPr>
          <a:lstStyle/>
          <a:p>
            <a:pPr algn="just">
              <a:lnSpc>
                <a:spcPct val="150000"/>
              </a:lnSpc>
            </a:pPr>
            <a:r>
              <a:rPr lang="pt-BR" sz="3600" b="1" dirty="0"/>
              <a:t>Piedade para os "adormecidos":</a:t>
            </a:r>
            <a:r>
              <a:rPr lang="pt-BR" sz="3600" dirty="0"/>
              <a:t> Ela pede que os espíritos "anestesiados pela negação espiritual" sejam despertados para a responsabilidade e para os deveres justos, não apenas do sono perturbador.</a:t>
            </a:r>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Tree>
    <p:extLst>
      <p:ext uri="{BB962C8B-B14F-4D97-AF65-F5344CB8AC3E}">
        <p14:creationId xmlns:p14="http://schemas.microsoft.com/office/powerpoint/2010/main" val="3302911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1654709" y="1065488"/>
            <a:ext cx="8980467" cy="707886"/>
          </a:xfrm>
          <a:prstGeom prst="rect">
            <a:avLst/>
          </a:prstGeom>
          <a:noFill/>
        </p:spPr>
        <p:txBody>
          <a:bodyPr wrap="square" rtlCol="0">
            <a:spAutoFit/>
          </a:bodyPr>
          <a:lstStyle/>
          <a:p>
            <a:pPr algn="ctr"/>
            <a:r>
              <a:rPr lang="pt-BR" sz="4000" b="1" dirty="0"/>
              <a:t>Como tem sido minha relação com Deus?</a:t>
            </a:r>
          </a:p>
        </p:txBody>
      </p:sp>
      <p:sp>
        <p:nvSpPr>
          <p:cNvPr id="8" name="CaixaDeTexto 7"/>
          <p:cNvSpPr txBox="1"/>
          <p:nvPr/>
        </p:nvSpPr>
        <p:spPr>
          <a:xfrm>
            <a:off x="1336431" y="3844841"/>
            <a:ext cx="1767839" cy="707886"/>
          </a:xfrm>
          <a:prstGeom prst="rect">
            <a:avLst/>
          </a:prstGeom>
          <a:noFill/>
        </p:spPr>
        <p:txBody>
          <a:bodyPr wrap="square" rtlCol="0">
            <a:spAutoFit/>
          </a:bodyPr>
          <a:lstStyle/>
          <a:p>
            <a:r>
              <a:rPr lang="pt-BR" sz="4000" b="1" dirty="0"/>
              <a:t>Pedir? </a:t>
            </a:r>
          </a:p>
        </p:txBody>
      </p:sp>
      <p:sp>
        <p:nvSpPr>
          <p:cNvPr id="9" name="CaixaDeTexto 8"/>
          <p:cNvSpPr txBox="1"/>
          <p:nvPr/>
        </p:nvSpPr>
        <p:spPr>
          <a:xfrm>
            <a:off x="4406118" y="2500393"/>
            <a:ext cx="2595488" cy="707886"/>
          </a:xfrm>
          <a:prstGeom prst="rect">
            <a:avLst/>
          </a:prstGeom>
          <a:noFill/>
        </p:spPr>
        <p:txBody>
          <a:bodyPr wrap="square" rtlCol="0">
            <a:spAutoFit/>
          </a:bodyPr>
          <a:lstStyle/>
          <a:p>
            <a:r>
              <a:rPr lang="pt-BR" sz="4000" b="1" dirty="0"/>
              <a:t>Agradeçer?</a:t>
            </a:r>
          </a:p>
        </p:txBody>
      </p:sp>
      <p:sp>
        <p:nvSpPr>
          <p:cNvPr id="10" name="CaixaDeTexto 9"/>
          <p:cNvSpPr txBox="1"/>
          <p:nvPr/>
        </p:nvSpPr>
        <p:spPr>
          <a:xfrm>
            <a:off x="4262511" y="5117825"/>
            <a:ext cx="3460654" cy="707886"/>
          </a:xfrm>
          <a:prstGeom prst="rect">
            <a:avLst/>
          </a:prstGeom>
          <a:noFill/>
        </p:spPr>
        <p:txBody>
          <a:bodyPr wrap="square" rtlCol="0">
            <a:spAutoFit/>
          </a:bodyPr>
          <a:lstStyle/>
          <a:p>
            <a:r>
              <a:rPr lang="pt-BR" sz="4000" b="1" dirty="0"/>
              <a:t>Compreender?</a:t>
            </a:r>
          </a:p>
        </p:txBody>
      </p:sp>
      <p:sp>
        <p:nvSpPr>
          <p:cNvPr id="11" name="CaixaDeTexto 10"/>
          <p:cNvSpPr txBox="1"/>
          <p:nvPr/>
        </p:nvSpPr>
        <p:spPr>
          <a:xfrm>
            <a:off x="8458199" y="3844841"/>
            <a:ext cx="2593730" cy="707886"/>
          </a:xfrm>
          <a:prstGeom prst="rect">
            <a:avLst/>
          </a:prstGeom>
          <a:noFill/>
        </p:spPr>
        <p:txBody>
          <a:bodyPr wrap="square" rtlCol="0">
            <a:spAutoFit/>
          </a:bodyPr>
          <a:lstStyle/>
          <a:p>
            <a:r>
              <a:rPr lang="pt-BR" sz="4000" b="1" dirty="0"/>
              <a:t>Reclamar?</a:t>
            </a:r>
          </a:p>
        </p:txBody>
      </p:sp>
      <p:sp>
        <p:nvSpPr>
          <p:cNvPr id="12" name="CaixaDeTexto 11"/>
          <p:cNvSpPr txBox="1"/>
          <p:nvPr/>
        </p:nvSpPr>
        <p:spPr>
          <a:xfrm>
            <a:off x="4406118" y="3844841"/>
            <a:ext cx="2876842" cy="707886"/>
          </a:xfrm>
          <a:prstGeom prst="rect">
            <a:avLst/>
          </a:prstGeom>
          <a:noFill/>
        </p:spPr>
        <p:txBody>
          <a:bodyPr wrap="square" rtlCol="0">
            <a:spAutoFit/>
          </a:bodyPr>
          <a:lstStyle/>
          <a:p>
            <a:r>
              <a:rPr lang="pt-BR" sz="4000" b="1" dirty="0"/>
              <a:t>Eu oro para:</a:t>
            </a:r>
          </a:p>
        </p:txBody>
      </p:sp>
    </p:spTree>
    <p:extLst>
      <p:ext uri="{BB962C8B-B14F-4D97-AF65-F5344CB8AC3E}">
        <p14:creationId xmlns:p14="http://schemas.microsoft.com/office/powerpoint/2010/main" val="3209715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46295" y="1705809"/>
            <a:ext cx="11099409" cy="4161460"/>
          </a:xfrm>
          <a:prstGeom prst="rect">
            <a:avLst/>
          </a:prstGeom>
        </p:spPr>
        <p:txBody>
          <a:bodyPr wrap="square">
            <a:spAutoFit/>
          </a:bodyPr>
          <a:lstStyle/>
          <a:p>
            <a:pPr algn="just">
              <a:lnSpc>
                <a:spcPct val="150000"/>
              </a:lnSpc>
            </a:pPr>
            <a:r>
              <a:rPr lang="pt-BR" sz="3600" b="1" dirty="0"/>
              <a:t>Amor e fraternidade:</a:t>
            </a:r>
            <a:r>
              <a:rPr lang="pt-BR" sz="3600" dirty="0"/>
              <a:t> Ismália roga pelo amor e pela fraternidade universal, pedindo que os que estão na escuridão sejam auxiliados e que todos compreendam o sofrimento de seus semelhantes como um estado que precisa de ajuda.</a:t>
            </a:r>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Tree>
    <p:extLst>
      <p:ext uri="{BB962C8B-B14F-4D97-AF65-F5344CB8AC3E}">
        <p14:creationId xmlns:p14="http://schemas.microsoft.com/office/powerpoint/2010/main" val="12711193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46295" y="1880620"/>
            <a:ext cx="11099409" cy="3330464"/>
          </a:xfrm>
          <a:prstGeom prst="rect">
            <a:avLst/>
          </a:prstGeom>
        </p:spPr>
        <p:txBody>
          <a:bodyPr wrap="square">
            <a:spAutoFit/>
          </a:bodyPr>
          <a:lstStyle/>
          <a:p>
            <a:pPr algn="just">
              <a:lnSpc>
                <a:spcPct val="150000"/>
              </a:lnSpc>
            </a:pPr>
            <a:r>
              <a:rPr lang="pt-BR" sz="3600" b="1" dirty="0"/>
              <a:t>Humildade e compaixão:</a:t>
            </a:r>
            <a:r>
              <a:rPr lang="pt-BR" sz="3600" dirty="0"/>
              <a:t> A oração reflete a humildade da oradora ao se colocar diante de Deus, reconhecendo que todos somos filhos do erro e necessitamos de Sua ajuda para construir um futuro melhor.</a:t>
            </a:r>
            <a:endParaRPr lang="pt-BR" sz="6000" dirty="0"/>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Tree>
    <p:extLst>
      <p:ext uri="{BB962C8B-B14F-4D97-AF65-F5344CB8AC3E}">
        <p14:creationId xmlns:p14="http://schemas.microsoft.com/office/powerpoint/2010/main" val="3906463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46295" y="1557890"/>
            <a:ext cx="11099409" cy="4247317"/>
          </a:xfrm>
          <a:prstGeom prst="rect">
            <a:avLst/>
          </a:prstGeom>
        </p:spPr>
        <p:txBody>
          <a:bodyPr wrap="square">
            <a:spAutoFit/>
          </a:bodyPr>
          <a:lstStyle/>
          <a:p>
            <a:pPr algn="just"/>
            <a:r>
              <a:rPr lang="pt-BR" sz="3000" b="1" dirty="0"/>
              <a:t>Atendimento espiritual:</a:t>
            </a:r>
            <a:r>
              <a:rPr lang="pt-BR" sz="3000" dirty="0"/>
              <a:t> A prece ocorre em um posto de socorro espiritual onde espíritos perturbados por lembranças de erros passados estão em sono profundo.</a:t>
            </a:r>
          </a:p>
          <a:p>
            <a:pPr algn="just"/>
            <a:r>
              <a:rPr lang="pt-BR" sz="3000" b="1" dirty="0"/>
              <a:t>Energia e união:</a:t>
            </a:r>
            <a:r>
              <a:rPr lang="pt-BR" sz="3000" dirty="0"/>
              <a:t> A oração é acompanhada por outros espíritos e intensificada pela união de pensamentos e vibrações de todos os presentes.</a:t>
            </a:r>
          </a:p>
          <a:p>
            <a:pPr algn="just"/>
            <a:r>
              <a:rPr lang="pt-BR" sz="3000" b="1" dirty="0"/>
              <a:t>Efeito da oração:</a:t>
            </a:r>
            <a:r>
              <a:rPr lang="pt-BR" sz="3000" dirty="0"/>
              <a:t> A prece é descrita como um ato de comunicação com o plano espiritual, onde as orações podem se manifestar como luz e energia emanadas dos oradores para auxiliar os que sofrem.</a:t>
            </a:r>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Tree>
    <p:extLst>
      <p:ext uri="{BB962C8B-B14F-4D97-AF65-F5344CB8AC3E}">
        <p14:creationId xmlns:p14="http://schemas.microsoft.com/office/powerpoint/2010/main" val="3455091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34572" y="1135041"/>
            <a:ext cx="11099409" cy="4939814"/>
          </a:xfrm>
          <a:prstGeom prst="rect">
            <a:avLst/>
          </a:prstGeom>
        </p:spPr>
        <p:txBody>
          <a:bodyPr wrap="square">
            <a:spAutoFit/>
          </a:bodyPr>
          <a:lstStyle/>
          <a:p>
            <a:pPr algn="just">
              <a:lnSpc>
                <a:spcPct val="150000"/>
              </a:lnSpc>
            </a:pPr>
            <a:r>
              <a:rPr lang="pt-BR" sz="3000" b="1" dirty="0"/>
              <a:t>Espontaneidade:</a:t>
            </a:r>
            <a:r>
              <a:rPr lang="pt-BR" sz="3000" dirty="0"/>
              <a:t> A oração espírita deve ser natural e espontânea, com o que vem do coração, e não uma oração decorada.</a:t>
            </a:r>
          </a:p>
          <a:p>
            <a:pPr algn="just">
              <a:lnSpc>
                <a:spcPct val="150000"/>
              </a:lnSpc>
            </a:pPr>
            <a:r>
              <a:rPr lang="pt-BR" sz="3000" b="1" dirty="0"/>
              <a:t>Concentração:</a:t>
            </a:r>
            <a:r>
              <a:rPr lang="pt-BR" sz="3000" dirty="0"/>
              <a:t> É importante manter a concentração para intensificar a vibração e a harmonia da oração, acompanhando cada palavra mentalmente.</a:t>
            </a:r>
          </a:p>
          <a:p>
            <a:pPr algn="just">
              <a:lnSpc>
                <a:spcPct val="150000"/>
              </a:lnSpc>
            </a:pPr>
            <a:r>
              <a:rPr lang="pt-BR" sz="3000" b="1" dirty="0"/>
              <a:t>Foco:</a:t>
            </a:r>
            <a:r>
              <a:rPr lang="pt-BR" sz="3000" dirty="0"/>
              <a:t> A prece pode ser adaptada e direcionada a Deus com o intuito de fortalecer a fé e a compaixão no momento da oração.</a:t>
            </a:r>
          </a:p>
        </p:txBody>
      </p:sp>
      <p:sp>
        <p:nvSpPr>
          <p:cNvPr id="4" name="CaixaDeTexto 3"/>
          <p:cNvSpPr txBox="1"/>
          <p:nvPr/>
        </p:nvSpPr>
        <p:spPr>
          <a:xfrm>
            <a:off x="4037428" y="464234"/>
            <a:ext cx="3685735" cy="584775"/>
          </a:xfrm>
          <a:prstGeom prst="rect">
            <a:avLst/>
          </a:prstGeom>
          <a:noFill/>
        </p:spPr>
        <p:txBody>
          <a:bodyPr wrap="square" rtlCol="0">
            <a:spAutoFit/>
          </a:bodyPr>
          <a:lstStyle/>
          <a:p>
            <a:r>
              <a:rPr lang="pt-BR" sz="3200" b="1" dirty="0"/>
              <a:t>A PRECE DE ISMÁLIA</a:t>
            </a:r>
          </a:p>
        </p:txBody>
      </p:sp>
    </p:spTree>
    <p:extLst>
      <p:ext uri="{BB962C8B-B14F-4D97-AF65-F5344CB8AC3E}">
        <p14:creationId xmlns:p14="http://schemas.microsoft.com/office/powerpoint/2010/main" val="13630844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91981D69-163B-8A05-97A2-30F3FC156E9E}"/>
              </a:ext>
            </a:extLst>
          </p:cNvPr>
          <p:cNvSpPr txBox="1"/>
          <p:nvPr/>
        </p:nvSpPr>
        <p:spPr>
          <a:xfrm>
            <a:off x="3486944" y="5834524"/>
            <a:ext cx="4865614" cy="461665"/>
          </a:xfrm>
          <a:prstGeom prst="rect">
            <a:avLst/>
          </a:prstGeom>
          <a:noFill/>
        </p:spPr>
        <p:txBody>
          <a:bodyPr wrap="square" rtlCol="0">
            <a:spAutoFit/>
          </a:bodyPr>
          <a:lstStyle/>
          <a:p>
            <a:pPr algn="ctr"/>
            <a:r>
              <a:rPr lang="pt-BR" sz="2400" b="1" dirty="0"/>
              <a:t>MUITA PAZ!!!</a:t>
            </a:r>
          </a:p>
        </p:txBody>
      </p:sp>
      <p:sp>
        <p:nvSpPr>
          <p:cNvPr id="5" name="CaixaDeTexto 4">
            <a:extLst>
              <a:ext uri="{FF2B5EF4-FFF2-40B4-BE49-F238E27FC236}">
                <a16:creationId xmlns:a16="http://schemas.microsoft.com/office/drawing/2014/main" id="{9DBF65D0-F2FA-8D25-B24E-7D1A04740C23}"/>
              </a:ext>
            </a:extLst>
          </p:cNvPr>
          <p:cNvSpPr txBox="1"/>
          <p:nvPr/>
        </p:nvSpPr>
        <p:spPr>
          <a:xfrm>
            <a:off x="7756146" y="5649858"/>
            <a:ext cx="2217490" cy="369332"/>
          </a:xfrm>
          <a:prstGeom prst="rect">
            <a:avLst/>
          </a:prstGeom>
          <a:noFill/>
        </p:spPr>
        <p:txBody>
          <a:bodyPr wrap="square" rtlCol="0">
            <a:spAutoFit/>
          </a:bodyPr>
          <a:lstStyle/>
          <a:p>
            <a:r>
              <a:rPr lang="pt-BR" b="1" dirty="0"/>
              <a:t>Imagem da internet</a:t>
            </a:r>
          </a:p>
        </p:txBody>
      </p:sp>
      <p:pic>
        <p:nvPicPr>
          <p:cNvPr id="1028" name="Picture 4" descr="Jesus Cristo: conheça a história completa do salvador">
            <a:extLst>
              <a:ext uri="{FF2B5EF4-FFF2-40B4-BE49-F238E27FC236}">
                <a16:creationId xmlns:a16="http://schemas.microsoft.com/office/drawing/2014/main" id="{5795B40A-05C5-4E4F-F79E-8E381877EA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3333" y="287242"/>
            <a:ext cx="7943063" cy="5288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9000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522" y="1096643"/>
            <a:ext cx="10753577" cy="4094335"/>
          </a:xfrm>
        </p:spPr>
        <p:txBody>
          <a:bodyPr>
            <a:noAutofit/>
          </a:bodyPr>
          <a:lstStyle/>
          <a:p>
            <a:pPr algn="just">
              <a:lnSpc>
                <a:spcPct val="200000"/>
              </a:lnSpc>
            </a:pPr>
            <a:r>
              <a:rPr lang="pt-BR" b="1" dirty="0">
                <a:latin typeface="+mn-lt"/>
              </a:rPr>
              <a:t>“A prece é uma invocação; por ela o homem entra em comunicação com Deus.” </a:t>
            </a:r>
            <a:br>
              <a:rPr lang="pt-BR" sz="5400" b="1" dirty="0">
                <a:latin typeface="+mn-lt"/>
              </a:rPr>
            </a:br>
            <a:r>
              <a:rPr lang="pt-BR" sz="3600" b="1" dirty="0">
                <a:latin typeface="+mn-lt"/>
              </a:rPr>
              <a:t>O Evangelho Segundo o Espiritismo, cap. XXVII; item 4.</a:t>
            </a:r>
            <a:endParaRPr sz="3600" b="1" dirty="0">
              <a:latin typeface="+mn-lt"/>
            </a:endParaRPr>
          </a:p>
        </p:txBody>
      </p:sp>
    </p:spTree>
    <p:extLst>
      <p:ext uri="{BB962C8B-B14F-4D97-AF65-F5344CB8AC3E}">
        <p14:creationId xmlns:p14="http://schemas.microsoft.com/office/powerpoint/2010/main" val="1947362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522" y="604911"/>
            <a:ext cx="10753577" cy="5106572"/>
          </a:xfrm>
        </p:spPr>
        <p:txBody>
          <a:bodyPr>
            <a:noAutofit/>
          </a:bodyPr>
          <a:lstStyle/>
          <a:p>
            <a:pPr algn="ctr">
              <a:lnSpc>
                <a:spcPct val="200000"/>
              </a:lnSpc>
            </a:pPr>
            <a:r>
              <a:rPr lang="pt-BR" sz="4000" b="1" dirty="0">
                <a:latin typeface="+mn-lt"/>
              </a:rPr>
              <a:t>Qual o caráter geral da prece?</a:t>
            </a:r>
            <a:br>
              <a:rPr lang="pt-BR" sz="4000" b="1" dirty="0">
                <a:latin typeface="+mn-lt"/>
              </a:rPr>
            </a:br>
            <a:r>
              <a:rPr lang="pt-BR" sz="4000" dirty="0">
                <a:latin typeface="+mn-lt"/>
              </a:rPr>
              <a:t>“A prece é um ato de adoração. Orar a Deus é pensar nele; é pôr-se em comunicação com ele. </a:t>
            </a:r>
            <a:br>
              <a:rPr lang="pt-BR" b="1" dirty="0">
                <a:latin typeface="+mn-lt"/>
              </a:rPr>
            </a:br>
            <a:r>
              <a:rPr lang="pt-BR" sz="3600" b="1" dirty="0">
                <a:latin typeface="+mn-lt"/>
              </a:rPr>
              <a:t>O Livro dos Espíritos, pergunta 659.</a:t>
            </a:r>
            <a:endParaRPr sz="2800" b="1" dirty="0">
              <a:latin typeface="+mn-lt"/>
            </a:endParaRPr>
          </a:p>
        </p:txBody>
      </p:sp>
    </p:spTree>
    <p:extLst>
      <p:ext uri="{BB962C8B-B14F-4D97-AF65-F5344CB8AC3E}">
        <p14:creationId xmlns:p14="http://schemas.microsoft.com/office/powerpoint/2010/main" val="2853692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842" y="297849"/>
            <a:ext cx="10753577" cy="2588454"/>
          </a:xfrm>
        </p:spPr>
        <p:txBody>
          <a:bodyPr>
            <a:noAutofit/>
          </a:bodyPr>
          <a:lstStyle/>
          <a:p>
            <a:pPr algn="ctr">
              <a:lnSpc>
                <a:spcPct val="100000"/>
              </a:lnSpc>
            </a:pPr>
            <a:r>
              <a:rPr lang="pt-BR" sz="3600" dirty="0">
                <a:latin typeface="+mn-lt"/>
              </a:rPr>
              <a:t>“A três coisas podemos propor-nos por meio da prece: louvar, pedir, agradecer.” </a:t>
            </a:r>
            <a:br>
              <a:rPr lang="pt-BR" sz="3600" dirty="0">
                <a:latin typeface="+mn-lt"/>
              </a:rPr>
            </a:br>
            <a:br>
              <a:rPr lang="pt-BR" sz="3600" dirty="0">
                <a:latin typeface="+mn-lt"/>
              </a:rPr>
            </a:br>
            <a:r>
              <a:rPr lang="pt-BR" sz="3200" b="1" dirty="0">
                <a:latin typeface="+mn-lt"/>
              </a:rPr>
              <a:t>O Livro dos Espíritos, pergunta 659.</a:t>
            </a:r>
            <a:endParaRPr sz="2400" b="1" dirty="0">
              <a:latin typeface="+mn-lt"/>
            </a:endParaRPr>
          </a:p>
        </p:txBody>
      </p:sp>
      <p:sp>
        <p:nvSpPr>
          <p:cNvPr id="3" name="Retângulo 2"/>
          <p:cNvSpPr/>
          <p:nvPr/>
        </p:nvSpPr>
        <p:spPr>
          <a:xfrm>
            <a:off x="2046849" y="4009367"/>
            <a:ext cx="10086535" cy="939360"/>
          </a:xfrm>
          <a:prstGeom prst="rect">
            <a:avLst/>
          </a:prstGeom>
        </p:spPr>
        <p:txBody>
          <a:bodyPr wrap="square">
            <a:spAutoFit/>
          </a:bodyPr>
          <a:lstStyle/>
          <a:p>
            <a:pPr>
              <a:lnSpc>
                <a:spcPct val="200000"/>
              </a:lnSpc>
            </a:pPr>
            <a:r>
              <a:rPr lang="en-US" sz="3200" b="1" dirty="0"/>
              <a:t>Pedido</a:t>
            </a:r>
            <a:r>
              <a:rPr lang="en-US" sz="3200" dirty="0"/>
              <a:t> — súplica por auxílio moral ou material.</a:t>
            </a:r>
            <a:endParaRPr lang="pt-BR" sz="3200" dirty="0"/>
          </a:p>
        </p:txBody>
      </p:sp>
      <p:sp>
        <p:nvSpPr>
          <p:cNvPr id="4" name="Retângulo 3"/>
          <p:cNvSpPr/>
          <p:nvPr/>
        </p:nvSpPr>
        <p:spPr>
          <a:xfrm>
            <a:off x="1938997" y="2886303"/>
            <a:ext cx="8091269" cy="1077218"/>
          </a:xfrm>
          <a:prstGeom prst="rect">
            <a:avLst/>
          </a:prstGeom>
        </p:spPr>
        <p:txBody>
          <a:bodyPr wrap="square">
            <a:spAutoFit/>
          </a:bodyPr>
          <a:lstStyle/>
          <a:p>
            <a:pPr>
              <a:lnSpc>
                <a:spcPct val="200000"/>
              </a:lnSpc>
            </a:pPr>
            <a:r>
              <a:rPr lang="en-US" sz="3200" b="1" dirty="0"/>
              <a:t>Louvor</a:t>
            </a:r>
            <a:r>
              <a:rPr lang="en-US" sz="3200" dirty="0"/>
              <a:t> — reconhecimento da grandeza divina.</a:t>
            </a:r>
            <a:endParaRPr lang="pt-BR" sz="3200" dirty="0"/>
          </a:p>
        </p:txBody>
      </p:sp>
      <p:sp>
        <p:nvSpPr>
          <p:cNvPr id="5" name="Retângulo 4"/>
          <p:cNvSpPr/>
          <p:nvPr/>
        </p:nvSpPr>
        <p:spPr>
          <a:xfrm>
            <a:off x="1627163" y="5040419"/>
            <a:ext cx="10086535" cy="1077218"/>
          </a:xfrm>
          <a:prstGeom prst="rect">
            <a:avLst/>
          </a:prstGeom>
        </p:spPr>
        <p:txBody>
          <a:bodyPr wrap="square">
            <a:spAutoFit/>
          </a:bodyPr>
          <a:lstStyle/>
          <a:p>
            <a:pPr>
              <a:lnSpc>
                <a:spcPct val="200000"/>
              </a:lnSpc>
            </a:pPr>
            <a:r>
              <a:rPr lang="en-US" sz="3200" b="1" dirty="0"/>
              <a:t>Agradecimento</a:t>
            </a:r>
            <a:r>
              <a:rPr lang="en-US" sz="3200" dirty="0"/>
              <a:t> — gratidão pelas bênçãos recebidas</a:t>
            </a:r>
            <a:endParaRPr lang="pt-BR" sz="3200" dirty="0"/>
          </a:p>
        </p:txBody>
      </p:sp>
    </p:spTree>
    <p:extLst>
      <p:ext uri="{BB962C8B-B14F-4D97-AF65-F5344CB8AC3E}">
        <p14:creationId xmlns:p14="http://schemas.microsoft.com/office/powerpoint/2010/main" val="146850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522" y="604911"/>
            <a:ext cx="10753577" cy="5106572"/>
          </a:xfrm>
        </p:spPr>
        <p:txBody>
          <a:bodyPr>
            <a:noAutofit/>
          </a:bodyPr>
          <a:lstStyle/>
          <a:p>
            <a:pPr algn="ctr">
              <a:lnSpc>
                <a:spcPct val="200000"/>
              </a:lnSpc>
            </a:pPr>
            <a:r>
              <a:rPr lang="pt-BR" sz="4000" b="1" dirty="0">
                <a:latin typeface="+mn-lt"/>
              </a:rPr>
              <a:t>Agrada a Deus a prece?</a:t>
            </a:r>
            <a:br>
              <a:rPr lang="pt-BR" sz="4000" b="1" dirty="0">
                <a:latin typeface="+mn-lt"/>
              </a:rPr>
            </a:br>
            <a:r>
              <a:rPr lang="pt-BR" sz="3600" dirty="0">
                <a:latin typeface="+mn-lt"/>
              </a:rPr>
              <a:t>“A prece é sempre agradável a Deus, quando ditada pelo coração, pois, para ele, a intenção é tudo.</a:t>
            </a:r>
            <a:br>
              <a:rPr lang="pt-BR" sz="4000" dirty="0">
                <a:latin typeface="+mn-lt"/>
              </a:rPr>
            </a:br>
            <a:r>
              <a:rPr lang="pt-BR" sz="3600" b="1" dirty="0">
                <a:latin typeface="+mn-lt"/>
              </a:rPr>
              <a:t>O Livro dos Espíritos, pergunta 658.</a:t>
            </a:r>
            <a:endParaRPr sz="2800" b="1" dirty="0">
              <a:latin typeface="+mn-lt"/>
            </a:endParaRPr>
          </a:p>
        </p:txBody>
      </p:sp>
    </p:spTree>
    <p:extLst>
      <p:ext uri="{BB962C8B-B14F-4D97-AF65-F5344CB8AC3E}">
        <p14:creationId xmlns:p14="http://schemas.microsoft.com/office/powerpoint/2010/main" val="102084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184" y="911368"/>
            <a:ext cx="10753577" cy="872196"/>
          </a:xfrm>
        </p:spPr>
        <p:txBody>
          <a:bodyPr>
            <a:noAutofit/>
          </a:bodyPr>
          <a:lstStyle/>
          <a:p>
            <a:pPr algn="ctr">
              <a:lnSpc>
                <a:spcPct val="200000"/>
              </a:lnSpc>
            </a:pPr>
            <a:r>
              <a:rPr lang="pt-BR" sz="4000" b="1" dirty="0">
                <a:latin typeface="+mn-lt"/>
              </a:rPr>
              <a:t>Qual a prece que agrada a Deus?</a:t>
            </a:r>
            <a:br>
              <a:rPr lang="pt-BR" sz="4000" b="1" dirty="0">
                <a:latin typeface="+mn-lt"/>
              </a:rPr>
            </a:br>
            <a:endParaRPr sz="2800" b="1" dirty="0">
              <a:latin typeface="+mn-lt"/>
            </a:endParaRPr>
          </a:p>
        </p:txBody>
      </p:sp>
      <p:sp>
        <p:nvSpPr>
          <p:cNvPr id="3" name="CaixaDeTexto 2"/>
          <p:cNvSpPr txBox="1"/>
          <p:nvPr/>
        </p:nvSpPr>
        <p:spPr>
          <a:xfrm>
            <a:off x="1617784" y="1927274"/>
            <a:ext cx="8567225" cy="584775"/>
          </a:xfrm>
          <a:prstGeom prst="rect">
            <a:avLst/>
          </a:prstGeom>
          <a:noFill/>
        </p:spPr>
        <p:txBody>
          <a:bodyPr wrap="square" rtlCol="0">
            <a:spAutoFit/>
          </a:bodyPr>
          <a:lstStyle/>
          <a:p>
            <a:pPr marL="457200" indent="-457200">
              <a:buFont typeface="Wingdings" panose="05000000000000000000" pitchFamily="2" charset="2"/>
              <a:buChar char="Ø"/>
            </a:pPr>
            <a:r>
              <a:rPr lang="pt-BR" sz="3200" dirty="0"/>
              <a:t>A prece do íntimo é melhor que a prece lida</a:t>
            </a:r>
          </a:p>
        </p:txBody>
      </p:sp>
      <p:sp>
        <p:nvSpPr>
          <p:cNvPr id="4" name="CaixaDeTexto 3"/>
          <p:cNvSpPr txBox="1"/>
          <p:nvPr/>
        </p:nvSpPr>
        <p:spPr>
          <a:xfrm>
            <a:off x="1617783" y="3129008"/>
            <a:ext cx="8567225" cy="584775"/>
          </a:xfrm>
          <a:prstGeom prst="rect">
            <a:avLst/>
          </a:prstGeom>
          <a:noFill/>
        </p:spPr>
        <p:txBody>
          <a:bodyPr wrap="square" rtlCol="0">
            <a:spAutoFit/>
          </a:bodyPr>
          <a:lstStyle/>
          <a:p>
            <a:pPr marL="457200" indent="-457200">
              <a:buFont typeface="Wingdings" panose="05000000000000000000" pitchFamily="2" charset="2"/>
              <a:buChar char="Ø"/>
            </a:pPr>
            <a:r>
              <a:rPr lang="pt-BR" sz="3200" dirty="0"/>
              <a:t>A prece dita com fé, com fervor e sinceridade.</a:t>
            </a:r>
          </a:p>
        </p:txBody>
      </p:sp>
      <p:sp>
        <p:nvSpPr>
          <p:cNvPr id="5" name="CaixaDeTexto 4"/>
          <p:cNvSpPr txBox="1"/>
          <p:nvPr/>
        </p:nvSpPr>
        <p:spPr>
          <a:xfrm>
            <a:off x="1012874" y="4330742"/>
            <a:ext cx="10185009" cy="1077218"/>
          </a:xfrm>
          <a:prstGeom prst="rect">
            <a:avLst/>
          </a:prstGeom>
          <a:noFill/>
        </p:spPr>
        <p:txBody>
          <a:bodyPr wrap="square" rtlCol="0">
            <a:spAutoFit/>
          </a:bodyPr>
          <a:lstStyle/>
          <a:p>
            <a:pPr marL="457200" indent="-457200" algn="just">
              <a:buFont typeface="Wingdings" panose="05000000000000000000" pitchFamily="2" charset="2"/>
              <a:buChar char="Ø"/>
            </a:pPr>
            <a:r>
              <a:rPr lang="pt-BR" sz="3200" dirty="0"/>
              <a:t>A prece sincera que significa um ato de arrependimento e de verdadeira humildade.</a:t>
            </a:r>
          </a:p>
        </p:txBody>
      </p:sp>
    </p:spTree>
    <p:extLst>
      <p:ext uri="{BB962C8B-B14F-4D97-AF65-F5344CB8AC3E}">
        <p14:creationId xmlns:p14="http://schemas.microsoft.com/office/powerpoint/2010/main" val="3310105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858" y="466254"/>
            <a:ext cx="10753577" cy="673229"/>
          </a:xfrm>
        </p:spPr>
        <p:txBody>
          <a:bodyPr>
            <a:noAutofit/>
          </a:bodyPr>
          <a:lstStyle/>
          <a:p>
            <a:pPr algn="ctr">
              <a:lnSpc>
                <a:spcPct val="200000"/>
              </a:lnSpc>
            </a:pPr>
            <a:r>
              <a:rPr lang="pt-BR" sz="4000" b="1" dirty="0">
                <a:latin typeface="+mn-lt"/>
              </a:rPr>
              <a:t>A prece torna melhor o homem?</a:t>
            </a:r>
            <a:endParaRPr sz="2800" b="1" dirty="0">
              <a:latin typeface="+mn-lt"/>
            </a:endParaRPr>
          </a:p>
        </p:txBody>
      </p:sp>
      <p:sp>
        <p:nvSpPr>
          <p:cNvPr id="3" name="CaixaDeTexto 2"/>
          <p:cNvSpPr txBox="1"/>
          <p:nvPr/>
        </p:nvSpPr>
        <p:spPr>
          <a:xfrm>
            <a:off x="801858" y="1927274"/>
            <a:ext cx="10753577" cy="3046988"/>
          </a:xfrm>
          <a:prstGeom prst="rect">
            <a:avLst/>
          </a:prstGeom>
          <a:noFill/>
        </p:spPr>
        <p:txBody>
          <a:bodyPr wrap="square" rtlCol="0">
            <a:spAutoFit/>
          </a:bodyPr>
          <a:lstStyle/>
          <a:p>
            <a:pPr algn="just">
              <a:lnSpc>
                <a:spcPct val="150000"/>
              </a:lnSpc>
            </a:pPr>
            <a:r>
              <a:rPr lang="pt-BR" sz="3200" dirty="0"/>
              <a:t>“Sim, porquanto aquele que ora com fervor e confiança se faz mais forte contra as tentações do mal e Deus lhe envia bons Espíritos para assistí-lo. É este um socorro que jamais se lhe recusa, quando pedido com sinceridade.”</a:t>
            </a:r>
          </a:p>
        </p:txBody>
      </p:sp>
      <p:sp>
        <p:nvSpPr>
          <p:cNvPr id="6" name="Title 1"/>
          <p:cNvSpPr txBox="1">
            <a:spLocks/>
          </p:cNvSpPr>
          <p:nvPr/>
        </p:nvSpPr>
        <p:spPr>
          <a:xfrm>
            <a:off x="623081" y="5349135"/>
            <a:ext cx="10753577" cy="6732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200000"/>
              </a:lnSpc>
            </a:pPr>
            <a:r>
              <a:rPr lang="pt-BR" sz="4000" b="1" dirty="0">
                <a:latin typeface="+mn-lt"/>
              </a:rPr>
              <a:t>O Livro dos Espíritos, pergunta 660.</a:t>
            </a:r>
            <a:endParaRPr lang="pt-BR" sz="2800" b="1" dirty="0">
              <a:latin typeface="+mn-lt"/>
            </a:endParaRPr>
          </a:p>
        </p:txBody>
      </p:sp>
    </p:spTree>
    <p:extLst>
      <p:ext uri="{BB962C8B-B14F-4D97-AF65-F5344CB8AC3E}">
        <p14:creationId xmlns:p14="http://schemas.microsoft.com/office/powerpoint/2010/main" val="59091435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110113</TotalTime>
  <Words>2150</Words>
  <Application>Microsoft Office PowerPoint</Application>
  <PresentationFormat>Widescreen</PresentationFormat>
  <Paragraphs>96</Paragraphs>
  <Slides>34</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34</vt:i4>
      </vt:variant>
    </vt:vector>
  </HeadingPairs>
  <TitlesOfParts>
    <vt:vector size="40" baseType="lpstr">
      <vt:lpstr>Arial</vt:lpstr>
      <vt:lpstr>Calibri</vt:lpstr>
      <vt:lpstr>Calibri Light</vt:lpstr>
      <vt:lpstr>Hind Vadodara</vt:lpstr>
      <vt:lpstr>Wingdings</vt:lpstr>
      <vt:lpstr>Tema do Office</vt:lpstr>
      <vt:lpstr>Apresentação do PowerPoint</vt:lpstr>
      <vt:lpstr>A PRECE  DIÁLOGO DA ALMA COM DEUS</vt:lpstr>
      <vt:lpstr>Apresentação do PowerPoint</vt:lpstr>
      <vt:lpstr>“A prece é uma invocação; por ela o homem entra em comunicação com Deus.”  O Evangelho Segundo o Espiritismo, cap. XXVII; item 4.</vt:lpstr>
      <vt:lpstr>Qual o caráter geral da prece? “A prece é um ato de adoração. Orar a Deus é pensar nele; é pôr-se em comunicação com ele.  O Livro dos Espíritos, pergunta 659.</vt:lpstr>
      <vt:lpstr>“A três coisas podemos propor-nos por meio da prece: louvar, pedir, agradecer.”   O Livro dos Espíritos, pergunta 659.</vt:lpstr>
      <vt:lpstr>Agrada a Deus a prece? “A prece é sempre agradável a Deus, quando ditada pelo coração, pois, para ele, a intenção é tudo. O Livro dos Espíritos, pergunta 658.</vt:lpstr>
      <vt:lpstr>Qual a prece que agrada a Deus? </vt:lpstr>
      <vt:lpstr>A prece torna melhor o homem?</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VIGILÂNCIA</dc:title>
  <dc:creator>Eder</dc:creator>
  <cp:lastModifiedBy>edermagalhaesclaudio@gmail.com</cp:lastModifiedBy>
  <cp:revision>274</cp:revision>
  <dcterms:created xsi:type="dcterms:W3CDTF">2024-05-17T02:28:52Z</dcterms:created>
  <dcterms:modified xsi:type="dcterms:W3CDTF">2026-07-21T15:08:50Z</dcterms:modified>
</cp:coreProperties>
</file>